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304" r:id="rId2"/>
    <p:sldId id="306" r:id="rId3"/>
    <p:sldId id="259" r:id="rId4"/>
    <p:sldId id="260" r:id="rId5"/>
    <p:sldId id="261" r:id="rId6"/>
    <p:sldId id="262" r:id="rId7"/>
    <p:sldId id="263" r:id="rId8"/>
    <p:sldId id="292" r:id="rId9"/>
    <p:sldId id="307" r:id="rId10"/>
    <p:sldId id="264" r:id="rId11"/>
    <p:sldId id="276" r:id="rId12"/>
    <p:sldId id="257" r:id="rId13"/>
    <p:sldId id="258" r:id="rId14"/>
    <p:sldId id="305" r:id="rId15"/>
    <p:sldId id="308" r:id="rId16"/>
    <p:sldId id="309" r:id="rId17"/>
    <p:sldId id="310" r:id="rId18"/>
    <p:sldId id="311" r:id="rId19"/>
    <p:sldId id="312" r:id="rId20"/>
    <p:sldId id="313" r:id="rId21"/>
    <p:sldId id="31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88" d="100"/>
          <a:sy n="88" d="100"/>
        </p:scale>
        <p:origin x="33"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32253F-9522-4060-80C9-59AD9EEBA1E1}" type="datetimeFigureOut">
              <a:rPr lang="en-US" smtClean="0"/>
              <a:t>1/22/2021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DE8E91-5113-433F-9B0F-05A61BF89F99}" type="slidenum">
              <a:rPr lang="en-US" smtClean="0"/>
              <a:t>‹#›</a:t>
            </a:fld>
            <a:endParaRPr lang="en-US"/>
          </a:p>
        </p:txBody>
      </p:sp>
    </p:spTree>
    <p:extLst>
      <p:ext uri="{BB962C8B-B14F-4D97-AF65-F5344CB8AC3E}">
        <p14:creationId xmlns:p14="http://schemas.microsoft.com/office/powerpoint/2010/main" val="318380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9173AA7-C94F-4D42-991C-93FF4911852C}" type="slidenum">
              <a:rPr kumimoji="0" lang="en-US" sz="1200" b="0" i="0" u="none" strike="noStrike" kern="1200" cap="none" spc="0" normalizeH="0" baseline="0" noProof="0" smtClean="0">
                <a:ln>
                  <a:noFill/>
                </a:ln>
                <a:solidFill>
                  <a:srgbClr val="000000"/>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mn-ea"/>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Injuries are caused by an unsafe interaction between the </a:t>
            </a:r>
            <a:r>
              <a:rPr lang="en-US" b="1" dirty="0"/>
              <a:t>child</a:t>
            </a:r>
            <a:r>
              <a:rPr lang="en-US" dirty="0"/>
              <a:t> and the </a:t>
            </a:r>
            <a:r>
              <a:rPr lang="en-US" b="1" dirty="0"/>
              <a:t>cause</a:t>
            </a:r>
            <a:r>
              <a:rPr lang="en-US" dirty="0"/>
              <a:t> of the injury (e.g., the peanut that a child chokes on or a fire that burns the child). The cause of injury comes into contact with the child because of factors in the surrounding physical and social </a:t>
            </a:r>
            <a:r>
              <a:rPr lang="en-US" b="1" dirty="0"/>
              <a:t>environment</a:t>
            </a:r>
            <a:r>
              <a:rPr lang="en-US" dirty="0"/>
              <a:t> (e.g., lack of adult supervision, no fence around a hazard, or bad weather).</a:t>
            </a:r>
          </a:p>
        </p:txBody>
      </p:sp>
      <p:sp>
        <p:nvSpPr>
          <p:cNvPr id="4" name="Slide Number Placeholder 3"/>
          <p:cNvSpPr>
            <a:spLocks noGrp="1"/>
          </p:cNvSpPr>
          <p:nvPr>
            <p:ph type="sldNum" sz="quarter" idx="10"/>
          </p:nvPr>
        </p:nvSpPr>
        <p:spPr/>
        <p:txBody>
          <a:bodyPr/>
          <a:lstStyle/>
          <a:p>
            <a:fld id="{09173AA7-C94F-4D42-991C-93FF4911852C}"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ctrTitle"/>
            <p:custDataLst>
              <p:tags r:id="rId1"/>
            </p:custDataLst>
          </p:nvPr>
        </p:nvSpPr>
        <p:spPr>
          <a:xfrm>
            <a:off x="3602567" y="2130426"/>
            <a:ext cx="6400800" cy="1470025"/>
          </a:xfrm>
        </p:spPr>
        <p:txBody>
          <a:bodyPr/>
          <a:lstStyle>
            <a:lvl1pPr>
              <a:buClr>
                <a:srgbClr val="FFFFFF"/>
              </a:buClr>
              <a:defRPr/>
            </a:lvl1pPr>
          </a:lstStyle>
          <a:p>
            <a:r>
              <a:rPr lang="en-US"/>
              <a:t>Click to edit Master title style</a:t>
            </a:r>
          </a:p>
        </p:txBody>
      </p:sp>
      <p:sp>
        <p:nvSpPr>
          <p:cNvPr id="59395" name="Rectangle 3"/>
          <p:cNvSpPr>
            <a:spLocks noGrp="1" noChangeArrowheads="1"/>
          </p:cNvSpPr>
          <p:nvPr>
            <p:ph type="subTitle" idx="1"/>
            <p:custDataLst>
              <p:tags r:id="rId2"/>
            </p:custDataLst>
          </p:nvPr>
        </p:nvSpPr>
        <p:spPr>
          <a:xfrm>
            <a:off x="3602567" y="3886200"/>
            <a:ext cx="5486400" cy="1752600"/>
          </a:xfrm>
        </p:spPr>
        <p:txBody>
          <a:bodyPr/>
          <a:lstStyle>
            <a:lvl1pPr marL="0" indent="0">
              <a:buClr>
                <a:srgbClr val="FFFFFF"/>
              </a:buClr>
              <a:buFontTx/>
              <a:buNone/>
              <a:defRPr/>
            </a:lvl1pPr>
          </a:lstStyle>
          <a:p>
            <a:r>
              <a:rPr lang="en-US"/>
              <a:t>Click to edit Master subtitle style</a:t>
            </a:r>
          </a:p>
        </p:txBody>
      </p:sp>
      <p:sp>
        <p:nvSpPr>
          <p:cNvPr id="59396" name="Rectangle 4"/>
          <p:cNvSpPr>
            <a:spLocks noGrp="1" noChangeArrowheads="1"/>
          </p:cNvSpPr>
          <p:nvPr>
            <p:ph type="dt" sz="half" idx="2"/>
          </p:nvPr>
        </p:nvSpPr>
        <p:spPr/>
        <p:txBody>
          <a:bodyPr/>
          <a:lstStyle>
            <a:lvl1pPr>
              <a:defRPr/>
            </a:lvl1pPr>
          </a:lstStyle>
          <a:p>
            <a:endParaRPr lang="en-US"/>
          </a:p>
        </p:txBody>
      </p:sp>
      <p:sp>
        <p:nvSpPr>
          <p:cNvPr id="59397" name="Rectangle 5"/>
          <p:cNvSpPr>
            <a:spLocks noGrp="1" noChangeArrowheads="1"/>
          </p:cNvSpPr>
          <p:nvPr>
            <p:ph type="ftr" sz="quarter" idx="3"/>
          </p:nvPr>
        </p:nvSpPr>
        <p:spPr/>
        <p:txBody>
          <a:bodyPr/>
          <a:lstStyle>
            <a:lvl1pPr>
              <a:defRPr/>
            </a:lvl1pPr>
          </a:lstStyle>
          <a:p>
            <a:endParaRPr lang="en-US"/>
          </a:p>
        </p:txBody>
      </p:sp>
      <p:sp>
        <p:nvSpPr>
          <p:cNvPr id="59398" name="Rectangle 6"/>
          <p:cNvSpPr>
            <a:spLocks noGrp="1" noChangeArrowheads="1"/>
          </p:cNvSpPr>
          <p:nvPr>
            <p:ph type="sldNum" sz="quarter" idx="4"/>
          </p:nvPr>
        </p:nvSpPr>
        <p:spPr/>
        <p:txBody>
          <a:bodyPr/>
          <a:lstStyle>
            <a:lvl1pPr>
              <a:defRPr/>
            </a:lvl1pPr>
          </a:lstStyle>
          <a:p>
            <a:fld id="{A13FA9A3-AFF6-4693-B5C4-E25D11DBDD5C}" type="slidenum">
              <a:rPr lang="en-US"/>
              <a:pPr/>
              <a:t>‹#›</a:t>
            </a:fld>
            <a:endParaRPr lang="en-US"/>
          </a:p>
        </p:txBody>
      </p:sp>
    </p:spTree>
    <p:extLst>
      <p:ext uri="{BB962C8B-B14F-4D97-AF65-F5344CB8AC3E}">
        <p14:creationId xmlns:p14="http://schemas.microsoft.com/office/powerpoint/2010/main" val="94081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7149E1F-0E2E-4E9A-B664-F4CF3A133AFE}" type="slidenum">
              <a:rPr lang="en-US"/>
              <a:pPr/>
              <a:t>‹#›</a:t>
            </a:fld>
            <a:endParaRPr lang="en-US"/>
          </a:p>
        </p:txBody>
      </p:sp>
    </p:spTree>
    <p:extLst>
      <p:ext uri="{BB962C8B-B14F-4D97-AF65-F5344CB8AC3E}">
        <p14:creationId xmlns:p14="http://schemas.microsoft.com/office/powerpoint/2010/main" val="1505139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918700" y="274639"/>
            <a:ext cx="2108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591985" y="274639"/>
            <a:ext cx="6123516"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EA5848D-ABC6-473A-8E3B-A9704BA2B7D5}" type="slidenum">
              <a:rPr lang="en-US"/>
              <a:pPr/>
              <a:t>‹#›</a:t>
            </a:fld>
            <a:endParaRPr lang="en-US"/>
          </a:p>
        </p:txBody>
      </p:sp>
    </p:spTree>
    <p:extLst>
      <p:ext uri="{BB962C8B-B14F-4D97-AF65-F5344CB8AC3E}">
        <p14:creationId xmlns:p14="http://schemas.microsoft.com/office/powerpoint/2010/main" val="1057281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FEAC622-4E3F-4404-80D5-A6FFBDFDD948}" type="slidenum">
              <a:rPr lang="en-US"/>
              <a:pPr/>
              <a:t>‹#›</a:t>
            </a:fld>
            <a:endParaRPr lang="en-US"/>
          </a:p>
        </p:txBody>
      </p:sp>
    </p:spTree>
    <p:extLst>
      <p:ext uri="{BB962C8B-B14F-4D97-AF65-F5344CB8AC3E}">
        <p14:creationId xmlns:p14="http://schemas.microsoft.com/office/powerpoint/2010/main" val="2477882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F85B33E-34AA-49DA-9AB3-5E7798D77CD5}" type="slidenum">
              <a:rPr lang="en-US"/>
              <a:pPr/>
              <a:t>‹#›</a:t>
            </a:fld>
            <a:endParaRPr lang="en-US"/>
          </a:p>
        </p:txBody>
      </p:sp>
    </p:spTree>
    <p:extLst>
      <p:ext uri="{BB962C8B-B14F-4D97-AF65-F5344CB8AC3E}">
        <p14:creationId xmlns:p14="http://schemas.microsoft.com/office/powerpoint/2010/main" val="3126258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591984" y="1600201"/>
            <a:ext cx="411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909985" y="1600201"/>
            <a:ext cx="411691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B6F314F-FD6B-4D2A-97F4-F6EC0A50C664}" type="slidenum">
              <a:rPr lang="en-US"/>
              <a:pPr/>
              <a:t>‹#›</a:t>
            </a:fld>
            <a:endParaRPr lang="en-US"/>
          </a:p>
        </p:txBody>
      </p:sp>
    </p:spTree>
    <p:extLst>
      <p:ext uri="{BB962C8B-B14F-4D97-AF65-F5344CB8AC3E}">
        <p14:creationId xmlns:p14="http://schemas.microsoft.com/office/powerpoint/2010/main" val="551428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B35AE1E-CE10-439B-B2E4-982AA142078D}" type="slidenum">
              <a:rPr lang="en-US"/>
              <a:pPr/>
              <a:t>‹#›</a:t>
            </a:fld>
            <a:endParaRPr lang="en-US"/>
          </a:p>
        </p:txBody>
      </p:sp>
    </p:spTree>
    <p:extLst>
      <p:ext uri="{BB962C8B-B14F-4D97-AF65-F5344CB8AC3E}">
        <p14:creationId xmlns:p14="http://schemas.microsoft.com/office/powerpoint/2010/main" val="185732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4317201-7462-4861-95F0-181C66F873FF}" type="slidenum">
              <a:rPr lang="en-US"/>
              <a:pPr/>
              <a:t>‹#›</a:t>
            </a:fld>
            <a:endParaRPr lang="en-US"/>
          </a:p>
        </p:txBody>
      </p:sp>
    </p:spTree>
    <p:extLst>
      <p:ext uri="{BB962C8B-B14F-4D97-AF65-F5344CB8AC3E}">
        <p14:creationId xmlns:p14="http://schemas.microsoft.com/office/powerpoint/2010/main" val="358241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F76FA66-2E6A-4DFE-A6E8-594CCF7B81D8}" type="slidenum">
              <a:rPr lang="en-US"/>
              <a:pPr/>
              <a:t>‹#›</a:t>
            </a:fld>
            <a:endParaRPr lang="en-US"/>
          </a:p>
        </p:txBody>
      </p:sp>
    </p:spTree>
    <p:extLst>
      <p:ext uri="{BB962C8B-B14F-4D97-AF65-F5344CB8AC3E}">
        <p14:creationId xmlns:p14="http://schemas.microsoft.com/office/powerpoint/2010/main" val="3889725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44F7E78-5562-4FF4-B11B-0AA9F3FE50E5}" type="slidenum">
              <a:rPr lang="en-US"/>
              <a:pPr/>
              <a:t>‹#›</a:t>
            </a:fld>
            <a:endParaRPr lang="en-US"/>
          </a:p>
        </p:txBody>
      </p:sp>
    </p:spTree>
    <p:extLst>
      <p:ext uri="{BB962C8B-B14F-4D97-AF65-F5344CB8AC3E}">
        <p14:creationId xmlns:p14="http://schemas.microsoft.com/office/powerpoint/2010/main" val="2591166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2DDE1E2-1160-41AC-964A-CDF33765D27C}" type="slidenum">
              <a:rPr lang="en-US"/>
              <a:pPr/>
              <a:t>‹#›</a:t>
            </a:fld>
            <a:endParaRPr lang="en-US"/>
          </a:p>
        </p:txBody>
      </p:sp>
    </p:spTree>
    <p:extLst>
      <p:ext uri="{BB962C8B-B14F-4D97-AF65-F5344CB8AC3E}">
        <p14:creationId xmlns:p14="http://schemas.microsoft.com/office/powerpoint/2010/main" val="4138414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custDataLst>
              <p:tags r:id="rId13"/>
            </p:custDataLst>
          </p:nvPr>
        </p:nvSpPr>
        <p:spPr bwMode="auto">
          <a:xfrm>
            <a:off x="3604684" y="274638"/>
            <a:ext cx="8422216"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custDataLst>
              <p:tags r:id="rId14"/>
            </p:custDataLst>
          </p:nvPr>
        </p:nvSpPr>
        <p:spPr bwMode="auto">
          <a:xfrm>
            <a:off x="3591985" y="1600201"/>
            <a:ext cx="8434916"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5CF0FB0-5C3D-4497-B023-DCEE8A163BC6}" type="slidenum">
              <a:rPr lang="en-US"/>
              <a:pPr/>
              <a:t>‹#›</a:t>
            </a:fld>
            <a:endParaRPr lang="en-US"/>
          </a:p>
        </p:txBody>
      </p:sp>
    </p:spTree>
    <p:extLst>
      <p:ext uri="{BB962C8B-B14F-4D97-AF65-F5344CB8AC3E}">
        <p14:creationId xmlns:p14="http://schemas.microsoft.com/office/powerpoint/2010/main" val="23068563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buClr>
          <a:schemeClr val="tx1"/>
        </a:buClr>
        <a:defRPr sz="3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charset="0"/>
          <a:cs typeface="Arial" charset="0"/>
        </a:defRPr>
      </a:lvl2pPr>
      <a:lvl3pPr algn="l" rtl="0" eaLnBrk="1" fontAlgn="base" hangingPunct="1">
        <a:spcBef>
          <a:spcPct val="0"/>
        </a:spcBef>
        <a:spcAft>
          <a:spcPct val="0"/>
        </a:spcAft>
        <a:buClr>
          <a:schemeClr val="tx1"/>
        </a:buClr>
        <a:defRPr sz="3200">
          <a:solidFill>
            <a:schemeClr val="tx1"/>
          </a:solidFill>
          <a:latin typeface="Arial" charset="0"/>
          <a:cs typeface="Arial" charset="0"/>
        </a:defRPr>
      </a:lvl3pPr>
      <a:lvl4pPr algn="l" rtl="0" eaLnBrk="1" fontAlgn="base" hangingPunct="1">
        <a:spcBef>
          <a:spcPct val="0"/>
        </a:spcBef>
        <a:spcAft>
          <a:spcPct val="0"/>
        </a:spcAft>
        <a:buClr>
          <a:schemeClr val="tx1"/>
        </a:buClr>
        <a:defRPr sz="3200">
          <a:solidFill>
            <a:schemeClr val="tx1"/>
          </a:solidFill>
          <a:latin typeface="Arial" charset="0"/>
          <a:cs typeface="Arial" charset="0"/>
        </a:defRPr>
      </a:lvl4pPr>
      <a:lvl5pPr algn="l" rtl="0" eaLnBrk="1" fontAlgn="base" hangingPunct="1">
        <a:spcBef>
          <a:spcPct val="0"/>
        </a:spcBef>
        <a:spcAft>
          <a:spcPct val="0"/>
        </a:spcAft>
        <a:buClr>
          <a:schemeClr val="tx1"/>
        </a:buClr>
        <a:defRPr sz="3200">
          <a:solidFill>
            <a:schemeClr val="tx1"/>
          </a:solidFill>
          <a:latin typeface="Arial" charset="0"/>
          <a:cs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cs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cs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cs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a:solidFill>
            <a:schemeClr val="tx1"/>
          </a:solidFill>
          <a:latin typeface="+mn-lt"/>
          <a:cs typeface="+mn-cs"/>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cs typeface="+mn-cs"/>
        </a:defRPr>
      </a:lvl3pPr>
      <a:lvl4pPr marL="1600200" indent="-228600" algn="l" rtl="0" eaLnBrk="1" fontAlgn="base" hangingPunct="1">
        <a:spcBef>
          <a:spcPct val="20000"/>
        </a:spcBef>
        <a:spcAft>
          <a:spcPct val="0"/>
        </a:spcAft>
        <a:buClr>
          <a:schemeClr val="tx1"/>
        </a:buClr>
        <a:buChar char="•"/>
        <a:defRPr sz="2400">
          <a:solidFill>
            <a:schemeClr val="tx1"/>
          </a:solidFill>
          <a:latin typeface="+mn-lt"/>
          <a:cs typeface="+mn-cs"/>
        </a:defRPr>
      </a:lvl4pPr>
      <a:lvl5pPr marL="2057400" indent="-228600" algn="l" rtl="0" eaLnBrk="1" fontAlgn="base" hangingPunct="1">
        <a:spcBef>
          <a:spcPct val="20000"/>
        </a:spcBef>
        <a:spcAft>
          <a:spcPct val="0"/>
        </a:spcAft>
        <a:buClr>
          <a:schemeClr val="tx1"/>
        </a:buClr>
        <a:buChar char="•"/>
        <a:defRPr sz="2400">
          <a:solidFill>
            <a:schemeClr val="tx1"/>
          </a:solidFill>
          <a:latin typeface="+mn-lt"/>
          <a:cs typeface="+mn-cs"/>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cs typeface="+mn-cs"/>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cs typeface="+mn-cs"/>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cs typeface="+mn-cs"/>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66127-B530-4C5E-BD10-0ACB5A77EA84}"/>
              </a:ext>
            </a:extLst>
          </p:cNvPr>
          <p:cNvSpPr>
            <a:spLocks noGrp="1"/>
          </p:cNvSpPr>
          <p:nvPr>
            <p:ph type="ctrTitle"/>
          </p:nvPr>
        </p:nvSpPr>
        <p:spPr/>
        <p:txBody>
          <a:bodyPr>
            <a:normAutofit fontScale="90000"/>
          </a:bodyPr>
          <a:lstStyle/>
          <a:p>
            <a:r>
              <a:rPr lang="en-US" dirty="0"/>
              <a:t>Keeping Children Safe: Injury Prevention in Early Childcare Settings </a:t>
            </a:r>
          </a:p>
        </p:txBody>
      </p:sp>
      <p:sp>
        <p:nvSpPr>
          <p:cNvPr id="3" name="Subtitle 2">
            <a:extLst>
              <a:ext uri="{FF2B5EF4-FFF2-40B4-BE49-F238E27FC236}">
                <a16:creationId xmlns:a16="http://schemas.microsoft.com/office/drawing/2014/main" id="{80E66229-E2AE-42A3-AF01-3605AB315B9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467323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6337" y="274638"/>
            <a:ext cx="8617839" cy="1143000"/>
          </a:xfrm>
        </p:spPr>
        <p:txBody>
          <a:bodyPr/>
          <a:lstStyle/>
          <a:p>
            <a:r>
              <a:rPr lang="en-US" b="1" dirty="0"/>
              <a:t>PREVENTING CHILDHOOD INJURIES</a:t>
            </a:r>
            <a:br>
              <a:rPr lang="en-US" dirty="0"/>
            </a:br>
            <a:endParaRPr lang="en-US" dirty="0"/>
          </a:p>
        </p:txBody>
      </p:sp>
      <p:sp>
        <p:nvSpPr>
          <p:cNvPr id="3" name="Content Placeholder 2"/>
          <p:cNvSpPr>
            <a:spLocks noGrp="1"/>
          </p:cNvSpPr>
          <p:nvPr>
            <p:ph idx="1"/>
          </p:nvPr>
        </p:nvSpPr>
        <p:spPr>
          <a:xfrm>
            <a:off x="1853185" y="1152144"/>
            <a:ext cx="8690991" cy="5340096"/>
          </a:xfrm>
        </p:spPr>
        <p:txBody>
          <a:bodyPr/>
          <a:lstStyle/>
          <a:p>
            <a:pPr>
              <a:buNone/>
            </a:pPr>
            <a:endParaRPr lang="en-US" dirty="0"/>
          </a:p>
          <a:p>
            <a:r>
              <a:rPr lang="en-US" dirty="0"/>
              <a:t>Injury is the leading cause of childhood death and disability. </a:t>
            </a:r>
          </a:p>
          <a:p>
            <a:r>
              <a:rPr lang="en-US" dirty="0"/>
              <a:t>Injuries result from an unsafe encounter between a child, the cause of the injury, and the environment. </a:t>
            </a:r>
          </a:p>
          <a:p>
            <a:r>
              <a:rPr lang="en-US" dirty="0"/>
              <a:t>Injuries are related to child development: </a:t>
            </a:r>
          </a:p>
          <a:p>
            <a:pPr lvl="1"/>
            <a:r>
              <a:rPr lang="en-US" dirty="0"/>
              <a:t>Injuries result from a child's growing, developing, and exploring the environment. </a:t>
            </a:r>
          </a:p>
          <a:p>
            <a:pPr lvl="1"/>
            <a:r>
              <a:rPr lang="en-US" dirty="0"/>
              <a:t>A child's risk for injury and the measures needed to prevent injury differ according to:</a:t>
            </a:r>
          </a:p>
          <a:p>
            <a:pPr lvl="3"/>
            <a:r>
              <a:rPr lang="en-US" dirty="0"/>
              <a:t>Child's age and </a:t>
            </a:r>
          </a:p>
          <a:p>
            <a:pPr lvl="3"/>
            <a:r>
              <a:rPr lang="en-US" dirty="0"/>
              <a:t>Development.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615" y="330506"/>
            <a:ext cx="8226425" cy="793214"/>
          </a:xfrm>
        </p:spPr>
        <p:txBody>
          <a:bodyPr/>
          <a:lstStyle/>
          <a:p>
            <a:br>
              <a:rPr lang="en-US" sz="2800" b="1" dirty="0"/>
            </a:br>
            <a:br>
              <a:rPr lang="en-US" sz="2800" b="1" dirty="0"/>
            </a:br>
            <a:br>
              <a:rPr lang="en-US" sz="2800" b="1" dirty="0"/>
            </a:br>
            <a:br>
              <a:rPr lang="en-US" sz="2800" b="1" dirty="0"/>
            </a:br>
            <a:br>
              <a:rPr lang="en-US" sz="2800" b="1" dirty="0"/>
            </a:br>
            <a:br>
              <a:rPr lang="en-US" sz="2800" b="1" dirty="0"/>
            </a:br>
            <a:br>
              <a:rPr lang="en-US" sz="2800" b="1" dirty="0"/>
            </a:br>
            <a:br>
              <a:rPr lang="en-US" sz="2800" b="1" dirty="0"/>
            </a:br>
            <a:br>
              <a:rPr lang="en-US" sz="2800" b="1" dirty="0"/>
            </a:br>
            <a:br>
              <a:rPr lang="en-US" sz="2800" b="1" dirty="0"/>
            </a:br>
            <a:br>
              <a:rPr lang="en-US" sz="2800" b="1" dirty="0"/>
            </a:br>
            <a:br>
              <a:rPr lang="en-US" sz="2800" b="1" dirty="0"/>
            </a:br>
            <a:br>
              <a:rPr lang="en-US" sz="2800" b="1" dirty="0"/>
            </a:br>
            <a:br>
              <a:rPr lang="en-US" sz="2800" b="1" dirty="0"/>
            </a:br>
            <a:br>
              <a:rPr lang="en-US" sz="2800" b="1" dirty="0"/>
            </a:br>
            <a:br>
              <a:rPr lang="en-US" sz="2800" b="1" dirty="0"/>
            </a:br>
            <a:br>
              <a:rPr lang="en-US" sz="2800" b="1" dirty="0"/>
            </a:br>
            <a:br>
              <a:rPr lang="en-US" sz="2800" b="1" dirty="0"/>
            </a:br>
            <a:br>
              <a:rPr lang="en-US" sz="2800" b="1" dirty="0"/>
            </a:br>
            <a:br>
              <a:rPr lang="en-US" dirty="0"/>
            </a:br>
            <a:r>
              <a:rPr lang="en-US" sz="2800" b="1" dirty="0"/>
              <a:t>Understanding the Causes of Injuries from a Scientific Perspective</a:t>
            </a:r>
            <a:endParaRPr lang="en-US" sz="2800" dirty="0"/>
          </a:p>
        </p:txBody>
      </p:sp>
      <p:sp>
        <p:nvSpPr>
          <p:cNvPr id="3" name="Content Placeholder 2"/>
          <p:cNvSpPr>
            <a:spLocks noGrp="1"/>
          </p:cNvSpPr>
          <p:nvPr>
            <p:ph idx="1"/>
          </p:nvPr>
        </p:nvSpPr>
        <p:spPr>
          <a:xfrm>
            <a:off x="1979614" y="1277957"/>
            <a:ext cx="8226425" cy="2891708"/>
          </a:xfrm>
        </p:spPr>
        <p:txBody>
          <a:bodyPr/>
          <a:lstStyle/>
          <a:p>
            <a:r>
              <a:rPr lang="en-US" dirty="0"/>
              <a:t>Injuries can be understood according to the model of diseases. Injuries result from the interaction of three factors: the child, the cause (or agent), and the environment.</a:t>
            </a:r>
          </a:p>
          <a:p>
            <a:pPr>
              <a:buNone/>
            </a:pPr>
            <a:endParaRPr lang="en-US" sz="1800" dirty="0"/>
          </a:p>
          <a:p>
            <a:pPr>
              <a:buNone/>
            </a:pPr>
            <a:endParaRPr lang="en-US" sz="1800" dirty="0"/>
          </a:p>
          <a:p>
            <a:pPr algn="ctr">
              <a:buNone/>
            </a:pPr>
            <a:r>
              <a:rPr lang="en-US" sz="1600" dirty="0"/>
              <a:t>The relationship between these three factors is described as the </a:t>
            </a:r>
            <a:r>
              <a:rPr lang="en-US" sz="1600" b="1" i="1" dirty="0"/>
              <a:t>"Injury Triangle:"</a:t>
            </a:r>
            <a:endParaRPr lang="en-US" sz="1600" dirty="0"/>
          </a:p>
          <a:p>
            <a:endParaRPr lang="en-US" dirty="0"/>
          </a:p>
        </p:txBody>
      </p:sp>
      <p:pic>
        <p:nvPicPr>
          <p:cNvPr id="125954" name="Picture 2" descr="A hurt child, his or her environment, and the cause - each on one point of a triangle."/>
          <p:cNvPicPr>
            <a:picLocks noChangeAspect="1" noChangeArrowheads="1"/>
          </p:cNvPicPr>
          <p:nvPr/>
        </p:nvPicPr>
        <p:blipFill>
          <a:blip r:embed="rId3" cstate="print"/>
          <a:srcRect/>
          <a:stretch>
            <a:fillRect/>
          </a:stretch>
        </p:blipFill>
        <p:spPr bwMode="auto">
          <a:xfrm>
            <a:off x="3974592" y="4169665"/>
            <a:ext cx="4645152" cy="2432303"/>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3E628-AD66-46D4-91D9-45B25F641412}"/>
              </a:ext>
            </a:extLst>
          </p:cNvPr>
          <p:cNvSpPr>
            <a:spLocks noGrp="1"/>
          </p:cNvSpPr>
          <p:nvPr>
            <p:ph type="title"/>
          </p:nvPr>
        </p:nvSpPr>
        <p:spPr>
          <a:xfrm>
            <a:off x="3604684" y="274638"/>
            <a:ext cx="8422216" cy="754062"/>
          </a:xfrm>
        </p:spPr>
        <p:txBody>
          <a:bodyPr/>
          <a:lstStyle/>
          <a:p>
            <a:r>
              <a:rPr lang="en-US" dirty="0"/>
              <a:t>Active Supervision</a:t>
            </a:r>
          </a:p>
        </p:txBody>
      </p:sp>
      <p:sp>
        <p:nvSpPr>
          <p:cNvPr id="3" name="Content Placeholder 2">
            <a:extLst>
              <a:ext uri="{FF2B5EF4-FFF2-40B4-BE49-F238E27FC236}">
                <a16:creationId xmlns:a16="http://schemas.microsoft.com/office/drawing/2014/main" id="{1A091FAF-896D-4A33-BC0D-6B770542E6C3}"/>
              </a:ext>
            </a:extLst>
          </p:cNvPr>
          <p:cNvSpPr>
            <a:spLocks noGrp="1"/>
          </p:cNvSpPr>
          <p:nvPr>
            <p:ph idx="1"/>
          </p:nvPr>
        </p:nvSpPr>
        <p:spPr/>
        <p:txBody>
          <a:bodyPr>
            <a:normAutofit/>
          </a:bodyPr>
          <a:lstStyle/>
          <a:p>
            <a:r>
              <a:rPr lang="en-US" dirty="0"/>
              <a:t>Performance Standard: 1302.47(a), 1302.47(b)(5)(</a:t>
            </a:r>
            <a:r>
              <a:rPr lang="en-US" dirty="0" err="1"/>
              <a:t>i</a:t>
            </a:r>
            <a:r>
              <a:rPr lang="en-US" dirty="0"/>
              <a:t>-v) </a:t>
            </a:r>
          </a:p>
          <a:p>
            <a:pPr marL="0" indent="0">
              <a:buNone/>
            </a:pPr>
            <a:endParaRPr lang="en-US" dirty="0"/>
          </a:p>
          <a:p>
            <a:r>
              <a:rPr lang="en-US" dirty="0"/>
              <a:t>Minimum Standards: 746.1205 </a:t>
            </a:r>
          </a:p>
          <a:p>
            <a:pPr marL="0" indent="0">
              <a:buNone/>
            </a:pPr>
            <a:endParaRPr lang="en-US" dirty="0"/>
          </a:p>
          <a:p>
            <a:r>
              <a:rPr lang="en-US" b="1" u="sng" dirty="0"/>
              <a:t>Purpose</a:t>
            </a:r>
            <a:r>
              <a:rPr lang="en-US" dirty="0"/>
              <a:t>: To promote active supervision and </a:t>
            </a:r>
            <a:r>
              <a:rPr lang="en-US" b="1" i="1" dirty="0"/>
              <a:t>ensure the safety of children at all times</a:t>
            </a:r>
            <a:r>
              <a:rPr lang="en-US" dirty="0"/>
              <a:t>. This policy explains and covers appropriate supervision of children while in the care of Early Head Start Centers and Child Care Partnerships and applies to all Early Head Start staff and volunteers responsible for the supervision of children in our EHS programs. </a:t>
            </a:r>
          </a:p>
        </p:txBody>
      </p:sp>
    </p:spTree>
    <p:extLst>
      <p:ext uri="{BB962C8B-B14F-4D97-AF65-F5344CB8AC3E}">
        <p14:creationId xmlns:p14="http://schemas.microsoft.com/office/powerpoint/2010/main" val="1010863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AC008-D9C0-4271-8E3C-F2DA1E1FAF97}"/>
              </a:ext>
            </a:extLst>
          </p:cNvPr>
          <p:cNvSpPr>
            <a:spLocks noGrp="1"/>
          </p:cNvSpPr>
          <p:nvPr>
            <p:ph type="title"/>
          </p:nvPr>
        </p:nvSpPr>
        <p:spPr/>
        <p:txBody>
          <a:bodyPr/>
          <a:lstStyle/>
          <a:p>
            <a:r>
              <a:rPr lang="en-US" dirty="0"/>
              <a:t>Cont. Active Supervision</a:t>
            </a:r>
          </a:p>
        </p:txBody>
      </p:sp>
      <p:sp>
        <p:nvSpPr>
          <p:cNvPr id="3" name="Content Placeholder 2">
            <a:extLst>
              <a:ext uri="{FF2B5EF4-FFF2-40B4-BE49-F238E27FC236}">
                <a16:creationId xmlns:a16="http://schemas.microsoft.com/office/drawing/2014/main" id="{FACA866E-050B-428C-86D3-E2189C76A0E2}"/>
              </a:ext>
            </a:extLst>
          </p:cNvPr>
          <p:cNvSpPr>
            <a:spLocks noGrp="1"/>
          </p:cNvSpPr>
          <p:nvPr>
            <p:ph idx="1"/>
          </p:nvPr>
        </p:nvSpPr>
        <p:spPr/>
        <p:txBody>
          <a:bodyPr/>
          <a:lstStyle/>
          <a:p>
            <a:r>
              <a:rPr lang="en-US" dirty="0"/>
              <a:t> 1302.47 (a): </a:t>
            </a:r>
          </a:p>
          <a:p>
            <a:pPr lvl="1"/>
            <a:r>
              <a:rPr lang="en-US" dirty="0"/>
              <a:t>(a) A program must establish, train staff on, implement, and enforce a system of health and safety practices that ensure children are kept safe at all times</a:t>
            </a:r>
          </a:p>
          <a:p>
            <a:endParaRPr lang="en-US" dirty="0"/>
          </a:p>
          <a:p>
            <a:r>
              <a:rPr lang="en-US" dirty="0"/>
              <a:t> 1302.47(b)(5)(</a:t>
            </a:r>
            <a:r>
              <a:rPr lang="en-US" dirty="0" err="1"/>
              <a:t>i</a:t>
            </a:r>
            <a:r>
              <a:rPr lang="en-US" dirty="0"/>
              <a:t>-v) </a:t>
            </a:r>
          </a:p>
          <a:p>
            <a:pPr lvl="1"/>
            <a:r>
              <a:rPr lang="en-US" dirty="0"/>
              <a:t>Safety practices. All staff and consultants follow appropriate practices to keep children safe during all activities, including, at a minimum</a:t>
            </a:r>
          </a:p>
        </p:txBody>
      </p:sp>
    </p:spTree>
    <p:extLst>
      <p:ext uri="{BB962C8B-B14F-4D97-AF65-F5344CB8AC3E}">
        <p14:creationId xmlns:p14="http://schemas.microsoft.com/office/powerpoint/2010/main" val="309184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199C4-9AB0-4416-AF85-3658F6AE8E48}"/>
              </a:ext>
            </a:extLst>
          </p:cNvPr>
          <p:cNvSpPr>
            <a:spLocks noGrp="1"/>
          </p:cNvSpPr>
          <p:nvPr>
            <p:ph type="title"/>
          </p:nvPr>
        </p:nvSpPr>
        <p:spPr>
          <a:xfrm>
            <a:off x="3604684" y="274638"/>
            <a:ext cx="8422216" cy="534987"/>
          </a:xfrm>
        </p:spPr>
        <p:txBody>
          <a:bodyPr/>
          <a:lstStyle/>
          <a:p>
            <a:r>
              <a:rPr lang="en-US" dirty="0"/>
              <a:t>1302.47(b)(5)(</a:t>
            </a:r>
            <a:r>
              <a:rPr lang="en-US" dirty="0" err="1"/>
              <a:t>i</a:t>
            </a:r>
            <a:r>
              <a:rPr lang="en-US" dirty="0"/>
              <a:t>-v) Safety Practices </a:t>
            </a:r>
          </a:p>
        </p:txBody>
      </p:sp>
      <p:sp>
        <p:nvSpPr>
          <p:cNvPr id="3" name="Content Placeholder 2">
            <a:extLst>
              <a:ext uri="{FF2B5EF4-FFF2-40B4-BE49-F238E27FC236}">
                <a16:creationId xmlns:a16="http://schemas.microsoft.com/office/drawing/2014/main" id="{136A1D90-5884-4E8A-9FDF-5B1A32118357}"/>
              </a:ext>
            </a:extLst>
          </p:cNvPr>
          <p:cNvSpPr>
            <a:spLocks noGrp="1"/>
          </p:cNvSpPr>
          <p:nvPr>
            <p:ph idx="1"/>
          </p:nvPr>
        </p:nvSpPr>
        <p:spPr>
          <a:xfrm>
            <a:off x="3591985" y="809625"/>
            <a:ext cx="8434916" cy="5895975"/>
          </a:xfrm>
        </p:spPr>
        <p:txBody>
          <a:bodyPr/>
          <a:lstStyle/>
          <a:p>
            <a:r>
              <a:rPr lang="en-US" dirty="0"/>
              <a:t>(</a:t>
            </a:r>
            <a:r>
              <a:rPr lang="en-US" dirty="0" err="1"/>
              <a:t>i</a:t>
            </a:r>
            <a:r>
              <a:rPr lang="en-US" dirty="0"/>
              <a:t>) Reporting of suspected or known child abuse and neglect, including that staff comply with applicable federal, state, local, and tribal laws; </a:t>
            </a:r>
          </a:p>
          <a:p>
            <a:r>
              <a:rPr lang="en-US" dirty="0"/>
              <a:t>ii) Safe sleep practices, including ensuring that all sleeping arrangements for children under 18 months of age use firm mattresses or cots, as appropriate, and for children under 12 months, soft bedding materials or toys must not be used; </a:t>
            </a:r>
          </a:p>
          <a:p>
            <a:r>
              <a:rPr lang="en-US" dirty="0"/>
              <a:t>(iii) Appropriate indoor and outdoor supervision of children at all times; </a:t>
            </a:r>
          </a:p>
          <a:p>
            <a:r>
              <a:rPr lang="en-US" dirty="0"/>
              <a:t>(iv) Only releasing children to an authorized adult, and;</a:t>
            </a:r>
          </a:p>
          <a:p>
            <a:r>
              <a:rPr lang="en-US" dirty="0"/>
              <a:t> (v) All standards of conduct described in §1302.90(c). </a:t>
            </a:r>
          </a:p>
        </p:txBody>
      </p:sp>
    </p:spTree>
    <p:extLst>
      <p:ext uri="{BB962C8B-B14F-4D97-AF65-F5344CB8AC3E}">
        <p14:creationId xmlns:p14="http://schemas.microsoft.com/office/powerpoint/2010/main" val="1083901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046BB-EB09-4C30-91AA-56B1C51323AC}"/>
              </a:ext>
            </a:extLst>
          </p:cNvPr>
          <p:cNvSpPr>
            <a:spLocks noGrp="1"/>
          </p:cNvSpPr>
          <p:nvPr>
            <p:ph type="title"/>
          </p:nvPr>
        </p:nvSpPr>
        <p:spPr/>
        <p:txBody>
          <a:bodyPr/>
          <a:lstStyle/>
          <a:p>
            <a:r>
              <a:rPr lang="en-US" dirty="0"/>
              <a:t>Active Supervision Strategies: </a:t>
            </a:r>
          </a:p>
        </p:txBody>
      </p:sp>
      <p:sp>
        <p:nvSpPr>
          <p:cNvPr id="3" name="Content Placeholder 2">
            <a:extLst>
              <a:ext uri="{FF2B5EF4-FFF2-40B4-BE49-F238E27FC236}">
                <a16:creationId xmlns:a16="http://schemas.microsoft.com/office/drawing/2014/main" id="{0E0E4107-25E6-4565-B396-0718DB673FA9}"/>
              </a:ext>
            </a:extLst>
          </p:cNvPr>
          <p:cNvSpPr>
            <a:spLocks noGrp="1"/>
          </p:cNvSpPr>
          <p:nvPr>
            <p:ph idx="1"/>
          </p:nvPr>
        </p:nvSpPr>
        <p:spPr/>
        <p:txBody>
          <a:bodyPr/>
          <a:lstStyle/>
          <a:p>
            <a:pPr marL="0" indent="0">
              <a:buNone/>
            </a:pPr>
            <a:r>
              <a:rPr lang="en-US" dirty="0"/>
              <a:t>1. Set up the environment    </a:t>
            </a:r>
          </a:p>
          <a:p>
            <a:pPr marL="0" indent="0">
              <a:buNone/>
            </a:pPr>
            <a:r>
              <a:rPr lang="en-US" dirty="0"/>
              <a:t> 2. Position staff    </a:t>
            </a:r>
          </a:p>
          <a:p>
            <a:pPr marL="0" indent="0">
              <a:buNone/>
            </a:pPr>
            <a:r>
              <a:rPr lang="en-US" dirty="0"/>
              <a:t> 3. Scan and count    </a:t>
            </a:r>
          </a:p>
          <a:p>
            <a:pPr marL="0" indent="0">
              <a:buNone/>
            </a:pPr>
            <a:r>
              <a:rPr lang="en-US" dirty="0"/>
              <a:t> 4. Listen</a:t>
            </a:r>
          </a:p>
          <a:p>
            <a:pPr marL="0" indent="0">
              <a:buNone/>
            </a:pPr>
            <a:r>
              <a:rPr lang="en-US" dirty="0"/>
              <a:t> 5. Anticipate children's behavior    </a:t>
            </a:r>
          </a:p>
          <a:p>
            <a:pPr marL="0" indent="0">
              <a:buNone/>
            </a:pPr>
            <a:r>
              <a:rPr lang="en-US" dirty="0"/>
              <a:t> 6. Engage and redirect </a:t>
            </a:r>
          </a:p>
        </p:txBody>
      </p:sp>
    </p:spTree>
    <p:extLst>
      <p:ext uri="{BB962C8B-B14F-4D97-AF65-F5344CB8AC3E}">
        <p14:creationId xmlns:p14="http://schemas.microsoft.com/office/powerpoint/2010/main" val="35824233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66754-6471-4B2F-BD16-AA6D8C422137}"/>
              </a:ext>
            </a:extLst>
          </p:cNvPr>
          <p:cNvSpPr>
            <a:spLocks noGrp="1"/>
          </p:cNvSpPr>
          <p:nvPr>
            <p:ph type="title"/>
          </p:nvPr>
        </p:nvSpPr>
        <p:spPr>
          <a:xfrm>
            <a:off x="3604685" y="85725"/>
            <a:ext cx="8422216" cy="514350"/>
          </a:xfrm>
        </p:spPr>
        <p:txBody>
          <a:bodyPr/>
          <a:lstStyle/>
          <a:p>
            <a:r>
              <a:rPr lang="en-US" dirty="0"/>
              <a:t>Active Supervision	</a:t>
            </a:r>
          </a:p>
        </p:txBody>
      </p:sp>
      <p:sp>
        <p:nvSpPr>
          <p:cNvPr id="3" name="Content Placeholder 2">
            <a:extLst>
              <a:ext uri="{FF2B5EF4-FFF2-40B4-BE49-F238E27FC236}">
                <a16:creationId xmlns:a16="http://schemas.microsoft.com/office/drawing/2014/main" id="{166A267F-E58F-49BF-9F20-E88EBCEE3EAB}"/>
              </a:ext>
            </a:extLst>
          </p:cNvPr>
          <p:cNvSpPr>
            <a:spLocks noGrp="1"/>
          </p:cNvSpPr>
          <p:nvPr>
            <p:ph idx="1"/>
          </p:nvPr>
        </p:nvSpPr>
        <p:spPr>
          <a:xfrm>
            <a:off x="2124076" y="552450"/>
            <a:ext cx="9902826" cy="6219825"/>
          </a:xfrm>
        </p:spPr>
        <p:txBody>
          <a:bodyPr/>
          <a:lstStyle/>
          <a:p>
            <a:r>
              <a:rPr lang="en-US" sz="2800" dirty="0"/>
              <a:t>Requires focused attention and intentional observations at all times</a:t>
            </a:r>
          </a:p>
          <a:p>
            <a:r>
              <a:rPr lang="en-US" sz="2800" dirty="0"/>
              <a:t>Teaching staff will enforce a system of health and safety practices that ensure children are kept safe at all times</a:t>
            </a:r>
          </a:p>
          <a:p>
            <a:r>
              <a:rPr lang="en-US" sz="2800" dirty="0"/>
              <a:t>Staff will maintain safety practices for infants, toddlers, and preschool children, in classrooms and outdoors</a:t>
            </a:r>
          </a:p>
          <a:p>
            <a:r>
              <a:rPr lang="en-US" sz="2800" dirty="0"/>
              <a:t> EHS Staff will communicate with each other when staff enter or exit a classroom for any reason including relieving for breaks, or when children are moving from one location to another (bathroom, speech therapy, or have arrived or left for the day).</a:t>
            </a:r>
          </a:p>
        </p:txBody>
      </p:sp>
    </p:spTree>
    <p:extLst>
      <p:ext uri="{BB962C8B-B14F-4D97-AF65-F5344CB8AC3E}">
        <p14:creationId xmlns:p14="http://schemas.microsoft.com/office/powerpoint/2010/main" val="25781625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2F7BD-F988-4F26-91E3-2900E6C83D72}"/>
              </a:ext>
            </a:extLst>
          </p:cNvPr>
          <p:cNvSpPr>
            <a:spLocks noGrp="1"/>
          </p:cNvSpPr>
          <p:nvPr>
            <p:ph type="title"/>
          </p:nvPr>
        </p:nvSpPr>
        <p:spPr/>
        <p:txBody>
          <a:bodyPr/>
          <a:lstStyle/>
          <a:p>
            <a:r>
              <a:rPr lang="en-US" dirty="0"/>
              <a:t>Active Supervision</a:t>
            </a:r>
          </a:p>
        </p:txBody>
      </p:sp>
      <p:sp>
        <p:nvSpPr>
          <p:cNvPr id="3" name="Content Placeholder 2">
            <a:extLst>
              <a:ext uri="{FF2B5EF4-FFF2-40B4-BE49-F238E27FC236}">
                <a16:creationId xmlns:a16="http://schemas.microsoft.com/office/drawing/2014/main" id="{0926C6C7-67B7-420A-BD01-FE6516501158}"/>
              </a:ext>
            </a:extLst>
          </p:cNvPr>
          <p:cNvSpPr>
            <a:spLocks noGrp="1"/>
          </p:cNvSpPr>
          <p:nvPr>
            <p:ph idx="1"/>
          </p:nvPr>
        </p:nvSpPr>
        <p:spPr/>
        <p:txBody>
          <a:bodyPr/>
          <a:lstStyle/>
          <a:p>
            <a:pPr marL="342900" marR="0" lvl="0" indent="-342900" algn="l" defTabSz="914400" rtl="0" eaLnBrk="1" fontAlgn="base" latinLnBrk="0" hangingPunct="1">
              <a:lnSpc>
                <a:spcPct val="100000"/>
              </a:lnSpc>
              <a:spcBef>
                <a:spcPct val="20000"/>
              </a:spcBef>
              <a:spcAft>
                <a:spcPct val="0"/>
              </a:spcAft>
              <a:buClr>
                <a:srgbClr val="000000"/>
              </a:buClr>
              <a:buSzTx/>
              <a:buFontTx/>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Arial"/>
              </a:rPr>
              <a:t> </a:t>
            </a:r>
            <a:r>
              <a:rPr kumimoji="0" lang="en-US" sz="2800" b="0" i="0" u="none" strike="noStrike" kern="0" cap="none" spc="0" normalizeH="0" baseline="0" noProof="0" dirty="0">
                <a:ln>
                  <a:noFill/>
                </a:ln>
                <a:solidFill>
                  <a:srgbClr val="000000"/>
                </a:solidFill>
                <a:effectLst/>
                <a:uLnTx/>
                <a:uFillTx/>
                <a:latin typeface="Arial"/>
                <a:ea typeface="+mn-ea"/>
                <a:cs typeface="Arial"/>
              </a:rPr>
              <a:t>The EHS staff member entering the classroom or outside area will recount</a:t>
            </a:r>
          </a:p>
          <a:p>
            <a:pPr marL="342900" marR="0" lvl="0" indent="-342900" algn="l" defTabSz="914400" rtl="0" eaLnBrk="1" fontAlgn="base" latinLnBrk="0" hangingPunct="1">
              <a:lnSpc>
                <a:spcPct val="100000"/>
              </a:lnSpc>
              <a:spcBef>
                <a:spcPct val="20000"/>
              </a:spcBef>
              <a:spcAft>
                <a:spcPct val="0"/>
              </a:spcAft>
              <a:buClr>
                <a:srgbClr val="000000"/>
              </a:buClr>
              <a:buSzTx/>
              <a:buFontTx/>
              <a:buChar char="•"/>
              <a:tabLst/>
              <a:defRPr/>
            </a:pPr>
            <a:r>
              <a:rPr kumimoji="0" lang="en-US" sz="2800" b="0" i="0" u="none" strike="noStrike" kern="0" cap="none" spc="0" normalizeH="0" baseline="0" noProof="0" dirty="0">
                <a:ln>
                  <a:noFill/>
                </a:ln>
                <a:solidFill>
                  <a:srgbClr val="000000"/>
                </a:solidFill>
                <a:effectLst/>
                <a:uLnTx/>
                <a:uFillTx/>
                <a:latin typeface="Arial"/>
                <a:ea typeface="+mn-ea"/>
                <a:cs typeface="Arial"/>
              </a:rPr>
              <a:t> staff will develop plans for regular routines, such as drop-off and pick up times, including staff assignments (who will monitor the door)</a:t>
            </a:r>
          </a:p>
          <a:p>
            <a:pPr marL="342900" marR="0" lvl="0" indent="-342900" algn="l" defTabSz="914400" rtl="0" eaLnBrk="1" fontAlgn="base" latinLnBrk="0" hangingPunct="1">
              <a:lnSpc>
                <a:spcPct val="100000"/>
              </a:lnSpc>
              <a:spcBef>
                <a:spcPct val="20000"/>
              </a:spcBef>
              <a:spcAft>
                <a:spcPct val="0"/>
              </a:spcAft>
              <a:buClr>
                <a:srgbClr val="000000"/>
              </a:buClr>
              <a:buSzTx/>
              <a:buFontTx/>
              <a:buChar char="•"/>
              <a:tabLst/>
              <a:defRPr/>
            </a:pPr>
            <a:r>
              <a:rPr kumimoji="0" lang="en-US" sz="2800" b="0" i="0" u="none" strike="noStrike" kern="0" cap="none" spc="0" normalizeH="0" baseline="0" noProof="0" dirty="0">
                <a:ln>
                  <a:noFill/>
                </a:ln>
                <a:solidFill>
                  <a:srgbClr val="000000"/>
                </a:solidFill>
                <a:effectLst/>
                <a:uLnTx/>
                <a:uFillTx/>
                <a:latin typeface="Arial"/>
                <a:ea typeface="+mn-ea"/>
                <a:cs typeface="Arial"/>
              </a:rPr>
              <a:t> Staff will physically walk around the classroom and communicate with each other the count before they are transitioning out of the classroom. </a:t>
            </a:r>
          </a:p>
          <a:p>
            <a:endParaRPr lang="en-US" dirty="0"/>
          </a:p>
        </p:txBody>
      </p:sp>
    </p:spTree>
    <p:extLst>
      <p:ext uri="{BB962C8B-B14F-4D97-AF65-F5344CB8AC3E}">
        <p14:creationId xmlns:p14="http://schemas.microsoft.com/office/powerpoint/2010/main" val="12166134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235B4-A88D-48A6-B048-D523DD1962BD}"/>
              </a:ext>
            </a:extLst>
          </p:cNvPr>
          <p:cNvSpPr>
            <a:spLocks noGrp="1"/>
          </p:cNvSpPr>
          <p:nvPr>
            <p:ph type="title"/>
          </p:nvPr>
        </p:nvSpPr>
        <p:spPr>
          <a:xfrm>
            <a:off x="375709" y="355601"/>
            <a:ext cx="8422216" cy="457198"/>
          </a:xfrm>
        </p:spPr>
        <p:txBody>
          <a:bodyPr/>
          <a:lstStyle/>
          <a:p>
            <a:r>
              <a:rPr lang="en-US" dirty="0"/>
              <a:t>Active Supervision	</a:t>
            </a:r>
          </a:p>
        </p:txBody>
      </p:sp>
      <p:sp>
        <p:nvSpPr>
          <p:cNvPr id="3" name="Content Placeholder 2">
            <a:extLst>
              <a:ext uri="{FF2B5EF4-FFF2-40B4-BE49-F238E27FC236}">
                <a16:creationId xmlns:a16="http://schemas.microsoft.com/office/drawing/2014/main" id="{AAA03FDF-E9A5-4CED-BE06-98F2C92A2B84}"/>
              </a:ext>
            </a:extLst>
          </p:cNvPr>
          <p:cNvSpPr>
            <a:spLocks noGrp="1"/>
          </p:cNvSpPr>
          <p:nvPr>
            <p:ph idx="1"/>
          </p:nvPr>
        </p:nvSpPr>
        <p:spPr>
          <a:xfrm>
            <a:off x="2524125" y="1600201"/>
            <a:ext cx="9502776" cy="5157787"/>
          </a:xfrm>
        </p:spPr>
        <p:txBody>
          <a:bodyPr/>
          <a:lstStyle/>
          <a:p>
            <a:r>
              <a:rPr lang="en-US" b="1" dirty="0"/>
              <a:t>Indoors</a:t>
            </a:r>
          </a:p>
          <a:p>
            <a:pPr lvl="1"/>
            <a:r>
              <a:rPr lang="en-US" dirty="0"/>
              <a:t>Teaching staff will engage in supervision practices by zoning the classroom. </a:t>
            </a:r>
          </a:p>
          <a:p>
            <a:pPr lvl="1"/>
            <a:r>
              <a:rPr lang="en-US" dirty="0"/>
              <a:t>Zoning is a strategy used by teachers to organize teachers and the classroom environment. Staff will place themselves so that they can see and hear all of the children in their care. </a:t>
            </a:r>
          </a:p>
          <a:p>
            <a:r>
              <a:rPr lang="en-US" b="1" dirty="0"/>
              <a:t>Zoning</a:t>
            </a:r>
            <a:r>
              <a:rPr lang="en-US" dirty="0"/>
              <a:t>	</a:t>
            </a:r>
          </a:p>
          <a:p>
            <a:pPr lvl="1"/>
            <a:r>
              <a:rPr lang="en-US" dirty="0"/>
              <a:t> Staff will carefully plan where they will position themselves in the environment. </a:t>
            </a:r>
          </a:p>
          <a:p>
            <a:pPr lvl="1"/>
            <a:r>
              <a:rPr lang="en-US" dirty="0"/>
              <a:t>Staff will be able to account for the children in their care. </a:t>
            </a:r>
          </a:p>
          <a:p>
            <a:pPr lvl="1"/>
            <a:r>
              <a:rPr lang="en-US" dirty="0"/>
              <a:t>Staff will frequently scan and count the children continuously to know where everyone is and what they are doing</a:t>
            </a:r>
          </a:p>
        </p:txBody>
      </p:sp>
    </p:spTree>
    <p:extLst>
      <p:ext uri="{BB962C8B-B14F-4D97-AF65-F5344CB8AC3E}">
        <p14:creationId xmlns:p14="http://schemas.microsoft.com/office/powerpoint/2010/main" val="25382416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7ED0B-AEDA-4F48-886B-6B2B9E743C93}"/>
              </a:ext>
            </a:extLst>
          </p:cNvPr>
          <p:cNvSpPr>
            <a:spLocks noGrp="1"/>
          </p:cNvSpPr>
          <p:nvPr>
            <p:ph type="title"/>
          </p:nvPr>
        </p:nvSpPr>
        <p:spPr/>
        <p:txBody>
          <a:bodyPr/>
          <a:lstStyle/>
          <a:p>
            <a:r>
              <a:rPr lang="en-US" dirty="0"/>
              <a:t>Active Supervision</a:t>
            </a:r>
          </a:p>
        </p:txBody>
      </p:sp>
      <p:sp>
        <p:nvSpPr>
          <p:cNvPr id="3" name="Content Placeholder 2">
            <a:extLst>
              <a:ext uri="{FF2B5EF4-FFF2-40B4-BE49-F238E27FC236}">
                <a16:creationId xmlns:a16="http://schemas.microsoft.com/office/drawing/2014/main" id="{387D9830-7160-46F1-B168-FA2FD65D8735}"/>
              </a:ext>
            </a:extLst>
          </p:cNvPr>
          <p:cNvSpPr>
            <a:spLocks noGrp="1"/>
          </p:cNvSpPr>
          <p:nvPr>
            <p:ph idx="1"/>
          </p:nvPr>
        </p:nvSpPr>
        <p:spPr/>
        <p:txBody>
          <a:bodyPr/>
          <a:lstStyle/>
          <a:p>
            <a:r>
              <a:rPr lang="en-US" b="1" dirty="0"/>
              <a:t>Transition</a:t>
            </a:r>
          </a:p>
          <a:p>
            <a:pPr lvl="1"/>
            <a:r>
              <a:rPr lang="en-US" dirty="0"/>
              <a:t> Prepare children to move from one activity to another by providing verbal (5 minutes until snack) and non-verbal cues (showing pictures of next activity) before transitions. </a:t>
            </a:r>
          </a:p>
          <a:p>
            <a:pPr lvl="1"/>
            <a:r>
              <a:rPr lang="en-US" dirty="0"/>
              <a:t>Plan for what each adult will be responsible for during the transition. </a:t>
            </a:r>
          </a:p>
          <a:p>
            <a:r>
              <a:rPr lang="en-US" b="1" dirty="0"/>
              <a:t>Rest Time-Napping</a:t>
            </a:r>
          </a:p>
          <a:p>
            <a:pPr lvl="1"/>
            <a:r>
              <a:rPr lang="en-US" b="1" dirty="0"/>
              <a:t> </a:t>
            </a:r>
            <a:r>
              <a:rPr lang="en-US" dirty="0"/>
              <a:t>Children should be directly supervised by sight and sound at all times. </a:t>
            </a:r>
          </a:p>
          <a:p>
            <a:pPr lvl="1"/>
            <a:r>
              <a:rPr lang="en-US" dirty="0"/>
              <a:t>This includes when children are going to sleep, sleeping, or in the process of waking up.</a:t>
            </a:r>
          </a:p>
        </p:txBody>
      </p:sp>
    </p:spTree>
    <p:extLst>
      <p:ext uri="{BB962C8B-B14F-4D97-AF65-F5344CB8AC3E}">
        <p14:creationId xmlns:p14="http://schemas.microsoft.com/office/powerpoint/2010/main" val="3110941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D2F10-E108-4B1B-B83B-7F695E23E300}"/>
              </a:ext>
            </a:extLst>
          </p:cNvPr>
          <p:cNvSpPr>
            <a:spLocks noGrp="1"/>
          </p:cNvSpPr>
          <p:nvPr>
            <p:ph type="title"/>
          </p:nvPr>
        </p:nvSpPr>
        <p:spPr/>
        <p:txBody>
          <a:bodyPr/>
          <a:lstStyle/>
          <a:p>
            <a:r>
              <a:rPr lang="en-US" dirty="0"/>
              <a:t>Early Head Start Standards Code of Conduct </a:t>
            </a:r>
          </a:p>
        </p:txBody>
      </p:sp>
      <p:sp>
        <p:nvSpPr>
          <p:cNvPr id="3" name="Content Placeholder 2">
            <a:extLst>
              <a:ext uri="{FF2B5EF4-FFF2-40B4-BE49-F238E27FC236}">
                <a16:creationId xmlns:a16="http://schemas.microsoft.com/office/drawing/2014/main" id="{88650D24-6E1E-4CD6-8A26-5C25F59C7FC5}"/>
              </a:ext>
            </a:extLst>
          </p:cNvPr>
          <p:cNvSpPr>
            <a:spLocks noGrp="1"/>
          </p:cNvSpPr>
          <p:nvPr>
            <p:ph idx="1"/>
          </p:nvPr>
        </p:nvSpPr>
        <p:spPr>
          <a:xfrm>
            <a:off x="3591985" y="1600201"/>
            <a:ext cx="8434916" cy="5091112"/>
          </a:xfrm>
        </p:spPr>
        <p:txBody>
          <a:bodyPr/>
          <a:lstStyle/>
          <a:p>
            <a:r>
              <a:rPr lang="en-US" u="sng" dirty="0"/>
              <a:t>Performance Standard: </a:t>
            </a:r>
            <a:r>
              <a:rPr lang="en-US" dirty="0"/>
              <a:t>1302.90(c)(1)(</a:t>
            </a:r>
            <a:r>
              <a:rPr lang="en-US" dirty="0" err="1"/>
              <a:t>i</a:t>
            </a:r>
            <a:r>
              <a:rPr lang="en-US" dirty="0"/>
              <a:t>-v), 1302.90(c)(2), 1302.92(b)(2), 1302.103 (d)(ii), 1303.20 </a:t>
            </a:r>
          </a:p>
          <a:p>
            <a:endParaRPr lang="en-US" dirty="0"/>
          </a:p>
          <a:p>
            <a:r>
              <a:rPr lang="en-US" u="sng" dirty="0"/>
              <a:t>Minimum Standards:</a:t>
            </a:r>
            <a:r>
              <a:rPr lang="en-US" dirty="0"/>
              <a:t> 746.1309(c), 746.1311, 746.501(25), 746.901(10), 746.1303(3) </a:t>
            </a:r>
          </a:p>
          <a:p>
            <a:pPr marL="0" indent="0">
              <a:buNone/>
            </a:pPr>
            <a:endParaRPr lang="en-US" dirty="0"/>
          </a:p>
          <a:p>
            <a:r>
              <a:rPr lang="en-US" dirty="0"/>
              <a:t> Purpose: To establish a method of reporting suspected or known child maltreatment in compliance with applicable Federal, State –Texas Family Code Section 261.101, or Tribal laws. All UTRGV-PSJAEHS-CCP Program employees must adhere to protecting the privacy of the child.</a:t>
            </a:r>
          </a:p>
          <a:p>
            <a:endParaRPr lang="en-US" dirty="0"/>
          </a:p>
        </p:txBody>
      </p:sp>
    </p:spTree>
    <p:extLst>
      <p:ext uri="{BB962C8B-B14F-4D97-AF65-F5344CB8AC3E}">
        <p14:creationId xmlns:p14="http://schemas.microsoft.com/office/powerpoint/2010/main" val="21888561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938DE-F927-45C0-AD78-2786BB5AC87F}"/>
              </a:ext>
            </a:extLst>
          </p:cNvPr>
          <p:cNvSpPr>
            <a:spLocks noGrp="1"/>
          </p:cNvSpPr>
          <p:nvPr>
            <p:ph type="title"/>
          </p:nvPr>
        </p:nvSpPr>
        <p:spPr>
          <a:xfrm>
            <a:off x="199496" y="0"/>
            <a:ext cx="8422216" cy="547688"/>
          </a:xfrm>
        </p:spPr>
        <p:txBody>
          <a:bodyPr/>
          <a:lstStyle/>
          <a:p>
            <a:r>
              <a:rPr lang="en-US" dirty="0"/>
              <a:t>Active Supervision</a:t>
            </a:r>
          </a:p>
        </p:txBody>
      </p:sp>
      <p:sp>
        <p:nvSpPr>
          <p:cNvPr id="3" name="Content Placeholder 2">
            <a:extLst>
              <a:ext uri="{FF2B5EF4-FFF2-40B4-BE49-F238E27FC236}">
                <a16:creationId xmlns:a16="http://schemas.microsoft.com/office/drawing/2014/main" id="{BC5CCB0F-7D06-41A3-AD46-2799CA650DA5}"/>
              </a:ext>
            </a:extLst>
          </p:cNvPr>
          <p:cNvSpPr>
            <a:spLocks noGrp="1"/>
          </p:cNvSpPr>
          <p:nvPr>
            <p:ph idx="1"/>
          </p:nvPr>
        </p:nvSpPr>
        <p:spPr>
          <a:xfrm>
            <a:off x="2009775" y="647700"/>
            <a:ext cx="10017126" cy="5848349"/>
          </a:xfrm>
        </p:spPr>
        <p:txBody>
          <a:bodyPr/>
          <a:lstStyle/>
          <a:p>
            <a:r>
              <a:rPr lang="en-US" b="1" dirty="0"/>
              <a:t>Toileting</a:t>
            </a:r>
          </a:p>
          <a:p>
            <a:pPr lvl="1"/>
            <a:r>
              <a:rPr lang="en-US" dirty="0"/>
              <a:t> Children will be supervised during toileting/bathroom needs. </a:t>
            </a:r>
          </a:p>
          <a:p>
            <a:pPr lvl="1"/>
            <a:r>
              <a:rPr lang="en-US" dirty="0"/>
              <a:t>Staff should be able to hear and see all children. </a:t>
            </a:r>
          </a:p>
          <a:p>
            <a:pPr lvl="1"/>
            <a:r>
              <a:rPr lang="en-US" dirty="0"/>
              <a:t>Staff will be present to supervise hand washing and make sure other sanitation procedures are followed</a:t>
            </a:r>
          </a:p>
          <a:p>
            <a:r>
              <a:rPr lang="en-US" b="1" dirty="0"/>
              <a:t>Children’s Behavior</a:t>
            </a:r>
          </a:p>
          <a:p>
            <a:pPr lvl="1"/>
            <a:r>
              <a:rPr lang="en-US" dirty="0"/>
              <a:t> Staff will use what they know about each child’s individual interests and skills to predict what the child might do. </a:t>
            </a:r>
          </a:p>
          <a:p>
            <a:pPr lvl="1"/>
            <a:r>
              <a:rPr lang="en-US" dirty="0"/>
              <a:t>For children who require closer supervision due to special needs, developmental needs and/or social needs will receive more specifically planned supervision. </a:t>
            </a:r>
          </a:p>
          <a:p>
            <a:pPr lvl="1"/>
            <a:r>
              <a:rPr lang="en-US" dirty="0"/>
              <a:t>Information provided from the daily health check (illness, lack of sleep or food etc.) will help staff anticipate children’s behavior. </a:t>
            </a:r>
          </a:p>
        </p:txBody>
      </p:sp>
    </p:spTree>
    <p:extLst>
      <p:ext uri="{BB962C8B-B14F-4D97-AF65-F5344CB8AC3E}">
        <p14:creationId xmlns:p14="http://schemas.microsoft.com/office/powerpoint/2010/main" val="21309288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26B4C-051B-461D-B2CE-40F76E62D860}"/>
              </a:ext>
            </a:extLst>
          </p:cNvPr>
          <p:cNvSpPr>
            <a:spLocks noGrp="1"/>
          </p:cNvSpPr>
          <p:nvPr>
            <p:ph type="title"/>
          </p:nvPr>
        </p:nvSpPr>
        <p:spPr>
          <a:xfrm>
            <a:off x="456672" y="153986"/>
            <a:ext cx="8422216" cy="577850"/>
          </a:xfrm>
        </p:spPr>
        <p:txBody>
          <a:bodyPr/>
          <a:lstStyle/>
          <a:p>
            <a:r>
              <a:rPr lang="en-US" dirty="0"/>
              <a:t>Active Supervision</a:t>
            </a:r>
          </a:p>
        </p:txBody>
      </p:sp>
      <p:sp>
        <p:nvSpPr>
          <p:cNvPr id="3" name="Content Placeholder 2">
            <a:extLst>
              <a:ext uri="{FF2B5EF4-FFF2-40B4-BE49-F238E27FC236}">
                <a16:creationId xmlns:a16="http://schemas.microsoft.com/office/drawing/2014/main" id="{77436FEB-4618-4A5C-A4DF-E9790D7A8354}"/>
              </a:ext>
            </a:extLst>
          </p:cNvPr>
          <p:cNvSpPr>
            <a:spLocks noGrp="1"/>
          </p:cNvSpPr>
          <p:nvPr>
            <p:ph idx="1"/>
          </p:nvPr>
        </p:nvSpPr>
        <p:spPr>
          <a:xfrm>
            <a:off x="2136774" y="731836"/>
            <a:ext cx="10055226" cy="6038849"/>
          </a:xfrm>
        </p:spPr>
        <p:txBody>
          <a:bodyPr/>
          <a:lstStyle/>
          <a:p>
            <a:r>
              <a:rPr lang="en-US" dirty="0"/>
              <a:t> Engage and Redirect </a:t>
            </a:r>
          </a:p>
          <a:p>
            <a:pPr lvl="1"/>
            <a:r>
              <a:rPr lang="en-US" dirty="0"/>
              <a:t> One teacher will always be actively engaged in group site/sound supervision at all times. </a:t>
            </a:r>
          </a:p>
          <a:p>
            <a:pPr lvl="1"/>
            <a:r>
              <a:rPr lang="en-US" dirty="0"/>
              <a:t>Staff wait until children are unable to problem-solve on their own to get involved. </a:t>
            </a:r>
          </a:p>
          <a:p>
            <a:r>
              <a:rPr lang="en-US" b="1" dirty="0"/>
              <a:t>Outdoors</a:t>
            </a:r>
          </a:p>
          <a:p>
            <a:pPr lvl="1"/>
            <a:r>
              <a:rPr lang="en-US" dirty="0"/>
              <a:t>Teaching teams must work together to identify “hot spots” where children usually need assistance or where adults have a hard time seeing children.</a:t>
            </a:r>
          </a:p>
          <a:p>
            <a:pPr lvl="1"/>
            <a:r>
              <a:rPr lang="en-US" dirty="0"/>
              <a:t> Staff will be spread out watching, listening, and interacting positively with children. </a:t>
            </a:r>
          </a:p>
          <a:p>
            <a:pPr lvl="1"/>
            <a:r>
              <a:rPr lang="en-US" dirty="0"/>
              <a:t>Staff should be careful not to have long discussions with colleagues or intense play with a child or small group of children while supervising a zone. </a:t>
            </a:r>
          </a:p>
          <a:p>
            <a:pPr lvl="1"/>
            <a:r>
              <a:rPr lang="en-US" dirty="0"/>
              <a:t>Staff will be positioned according to high risk areas. </a:t>
            </a:r>
          </a:p>
        </p:txBody>
      </p:sp>
    </p:spTree>
    <p:extLst>
      <p:ext uri="{BB962C8B-B14F-4D97-AF65-F5344CB8AC3E}">
        <p14:creationId xmlns:p14="http://schemas.microsoft.com/office/powerpoint/2010/main" val="1693654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55E4F-693D-4A9E-BD60-1F37851D66E5}"/>
              </a:ext>
            </a:extLst>
          </p:cNvPr>
          <p:cNvSpPr>
            <a:spLocks noGrp="1"/>
          </p:cNvSpPr>
          <p:nvPr>
            <p:ph type="title"/>
          </p:nvPr>
        </p:nvSpPr>
        <p:spPr>
          <a:xfrm>
            <a:off x="3604684" y="274638"/>
            <a:ext cx="8422216" cy="511175"/>
          </a:xfrm>
        </p:spPr>
        <p:txBody>
          <a:bodyPr/>
          <a:lstStyle/>
          <a:p>
            <a:r>
              <a:rPr lang="en-US" dirty="0"/>
              <a:t>Early Head Start Standards Code of Conduct</a:t>
            </a:r>
          </a:p>
        </p:txBody>
      </p:sp>
      <p:sp>
        <p:nvSpPr>
          <p:cNvPr id="3" name="Content Placeholder 2">
            <a:extLst>
              <a:ext uri="{FF2B5EF4-FFF2-40B4-BE49-F238E27FC236}">
                <a16:creationId xmlns:a16="http://schemas.microsoft.com/office/drawing/2014/main" id="{EE458533-A0D9-437A-891D-7BB277FEBF8F}"/>
              </a:ext>
            </a:extLst>
          </p:cNvPr>
          <p:cNvSpPr>
            <a:spLocks noGrp="1"/>
          </p:cNvSpPr>
          <p:nvPr>
            <p:ph idx="1"/>
          </p:nvPr>
        </p:nvSpPr>
        <p:spPr/>
        <p:txBody>
          <a:bodyPr>
            <a:normAutofit lnSpcReduction="10000"/>
          </a:bodyPr>
          <a:lstStyle/>
          <a:p>
            <a:pPr marL="0" indent="0">
              <a:buNone/>
            </a:pPr>
            <a:r>
              <a:rPr lang="en-US" u="sng" dirty="0"/>
              <a:t>1302.90 (C)(1)(ii)</a:t>
            </a:r>
          </a:p>
          <a:p>
            <a:r>
              <a:rPr lang="en-US" dirty="0"/>
              <a:t>(1) </a:t>
            </a:r>
            <a:r>
              <a:rPr lang="en-US" b="1" i="1" dirty="0"/>
              <a:t>A program must ensure all staff, consultants, contractors, and volunteers abide by the program’s standards of conduct that</a:t>
            </a:r>
            <a:r>
              <a:rPr lang="en-US" dirty="0"/>
              <a:t>:</a:t>
            </a:r>
          </a:p>
          <a:p>
            <a:r>
              <a:rPr lang="en-US" dirty="0"/>
              <a:t>(ii) Ensure staff, consultants, contractors, and volunteers do not maltreat or endanger the health or safety of children, including, at a minimum, that staff must </a:t>
            </a:r>
            <a:r>
              <a:rPr lang="en-US" b="1" u="sng" dirty="0"/>
              <a:t>NOT</a:t>
            </a:r>
            <a:r>
              <a:rPr lang="en-US" dirty="0"/>
              <a:t>: </a:t>
            </a:r>
          </a:p>
          <a:p>
            <a:pPr lvl="1"/>
            <a:r>
              <a:rPr lang="en-US" dirty="0"/>
              <a:t>(A) Use corporal punishment; </a:t>
            </a:r>
          </a:p>
          <a:p>
            <a:pPr lvl="1"/>
            <a:r>
              <a:rPr lang="en-US" dirty="0"/>
              <a:t>(B) Use isolation to discipline a child; </a:t>
            </a:r>
          </a:p>
          <a:p>
            <a:pPr lvl="1"/>
            <a:r>
              <a:rPr lang="en-US" dirty="0"/>
              <a:t>(C) Bind or tie a child to restrict movement or tape a child’s mouth; </a:t>
            </a:r>
          </a:p>
          <a:p>
            <a:pPr lvl="1"/>
            <a:r>
              <a:rPr lang="en-US" dirty="0"/>
              <a:t>(D) Use or withhold food as a punishment or reward; </a:t>
            </a:r>
          </a:p>
        </p:txBody>
      </p:sp>
    </p:spTree>
    <p:extLst>
      <p:ext uri="{BB962C8B-B14F-4D97-AF65-F5344CB8AC3E}">
        <p14:creationId xmlns:p14="http://schemas.microsoft.com/office/powerpoint/2010/main" val="3317120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3404B-5105-471E-82EA-46F0132B5CE8}"/>
              </a:ext>
            </a:extLst>
          </p:cNvPr>
          <p:cNvSpPr>
            <a:spLocks noGrp="1"/>
          </p:cNvSpPr>
          <p:nvPr>
            <p:ph type="title"/>
          </p:nvPr>
        </p:nvSpPr>
        <p:spPr>
          <a:xfrm>
            <a:off x="838200" y="42958"/>
            <a:ext cx="10515600" cy="1024866"/>
          </a:xfrm>
        </p:spPr>
        <p:txBody>
          <a:bodyPr/>
          <a:lstStyle/>
          <a:p>
            <a:r>
              <a:rPr lang="en-US" dirty="0"/>
              <a:t>Cont. Standards of Conduct</a:t>
            </a:r>
          </a:p>
        </p:txBody>
      </p:sp>
      <p:sp>
        <p:nvSpPr>
          <p:cNvPr id="3" name="Content Placeholder 2">
            <a:extLst>
              <a:ext uri="{FF2B5EF4-FFF2-40B4-BE49-F238E27FC236}">
                <a16:creationId xmlns:a16="http://schemas.microsoft.com/office/drawing/2014/main" id="{9ADD5630-E07D-4A1D-AF1F-DD101C47AF7A}"/>
              </a:ext>
            </a:extLst>
          </p:cNvPr>
          <p:cNvSpPr>
            <a:spLocks noGrp="1"/>
          </p:cNvSpPr>
          <p:nvPr>
            <p:ph idx="1"/>
          </p:nvPr>
        </p:nvSpPr>
        <p:spPr>
          <a:xfrm>
            <a:off x="585757" y="1191519"/>
            <a:ext cx="11218276" cy="4747319"/>
          </a:xfrm>
        </p:spPr>
        <p:txBody>
          <a:bodyPr>
            <a:normAutofit/>
          </a:bodyPr>
          <a:lstStyle/>
          <a:p>
            <a:r>
              <a:rPr lang="en-US" dirty="0"/>
              <a:t>(E) Use toilet learning/training methods that punish, demean, or humiliate a child; </a:t>
            </a:r>
          </a:p>
          <a:p>
            <a:r>
              <a:rPr lang="en-US" dirty="0"/>
              <a:t>(F) Use any form of emotional abuse, including public or private humiliation, rejecting, terrorizing, extended ignoring, or corrupting a child; </a:t>
            </a:r>
          </a:p>
          <a:p>
            <a:r>
              <a:rPr lang="en-US" dirty="0"/>
              <a:t>(G) Physically abuse a child; </a:t>
            </a:r>
          </a:p>
          <a:p>
            <a:r>
              <a:rPr lang="en-US" dirty="0"/>
              <a:t>(H) Use any form of verbal abuse, including profane, sarcastic language, threats, or derogatory remarks about the child or child’s family; or,  </a:t>
            </a:r>
          </a:p>
          <a:p>
            <a:r>
              <a:rPr lang="en-US" dirty="0"/>
              <a:t>(I) Use physical activity or outdoor time as a punishment or reward; </a:t>
            </a:r>
          </a:p>
        </p:txBody>
      </p:sp>
    </p:spTree>
    <p:extLst>
      <p:ext uri="{BB962C8B-B14F-4D97-AF65-F5344CB8AC3E}">
        <p14:creationId xmlns:p14="http://schemas.microsoft.com/office/powerpoint/2010/main" val="2252772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8B4DD-D732-4514-8186-7F576363DD3F}"/>
              </a:ext>
            </a:extLst>
          </p:cNvPr>
          <p:cNvSpPr>
            <a:spLocks noGrp="1"/>
          </p:cNvSpPr>
          <p:nvPr>
            <p:ph type="title"/>
          </p:nvPr>
        </p:nvSpPr>
        <p:spPr>
          <a:xfrm>
            <a:off x="3604684" y="274638"/>
            <a:ext cx="8422216" cy="506412"/>
          </a:xfrm>
        </p:spPr>
        <p:txBody>
          <a:bodyPr/>
          <a:lstStyle/>
          <a:p>
            <a:r>
              <a:rPr lang="en-US" dirty="0"/>
              <a:t>Cont. Standards of Conduct</a:t>
            </a:r>
          </a:p>
        </p:txBody>
      </p:sp>
      <p:sp>
        <p:nvSpPr>
          <p:cNvPr id="3" name="Content Placeholder 2">
            <a:extLst>
              <a:ext uri="{FF2B5EF4-FFF2-40B4-BE49-F238E27FC236}">
                <a16:creationId xmlns:a16="http://schemas.microsoft.com/office/drawing/2014/main" id="{93958CDD-E382-45BC-AB2B-E095E2C81CF2}"/>
              </a:ext>
            </a:extLst>
          </p:cNvPr>
          <p:cNvSpPr>
            <a:spLocks noGrp="1"/>
          </p:cNvSpPr>
          <p:nvPr>
            <p:ph idx="1"/>
          </p:nvPr>
        </p:nvSpPr>
        <p:spPr>
          <a:xfrm>
            <a:off x="933450" y="1220788"/>
            <a:ext cx="10901714" cy="4017963"/>
          </a:xfrm>
        </p:spPr>
        <p:txBody>
          <a:bodyPr/>
          <a:lstStyle/>
          <a:p>
            <a:r>
              <a:rPr lang="en-US" b="1" u="sng" dirty="0"/>
              <a:t>Section 261.101 of the Texas Family Code</a:t>
            </a:r>
          </a:p>
          <a:p>
            <a:pPr lvl="1"/>
            <a:r>
              <a:rPr lang="en-US" b="1" u="sng" dirty="0"/>
              <a:t> </a:t>
            </a:r>
            <a:r>
              <a:rPr lang="en-US" dirty="0"/>
              <a:t>Any individual having cause to believe that a child’s physical, mental health or welfare has been or may be adversely affected by abuse or neglect by any person is obligated to report immediately, but no later than the 48th hour the person suspects the child has been or may be abused or neglected</a:t>
            </a:r>
          </a:p>
          <a:p>
            <a:pPr lvl="2"/>
            <a:r>
              <a:rPr lang="en-US" dirty="0"/>
              <a:t> All Early Head Start staff persons are “mandated reporters”</a:t>
            </a:r>
          </a:p>
          <a:p>
            <a:pPr lvl="2"/>
            <a:r>
              <a:rPr lang="en-US" dirty="0"/>
              <a:t>Legally obligated to report suspected child abuse or neglect</a:t>
            </a:r>
          </a:p>
          <a:p>
            <a:pPr lvl="2"/>
            <a:r>
              <a:rPr lang="en-US" dirty="0"/>
              <a:t>Report to  Texas Department of Family and Protective Services</a:t>
            </a:r>
          </a:p>
        </p:txBody>
      </p:sp>
    </p:spTree>
    <p:extLst>
      <p:ext uri="{BB962C8B-B14F-4D97-AF65-F5344CB8AC3E}">
        <p14:creationId xmlns:p14="http://schemas.microsoft.com/office/powerpoint/2010/main" val="3998304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EB5E0-ADCC-4F94-92D7-9ECF86266384}"/>
              </a:ext>
            </a:extLst>
          </p:cNvPr>
          <p:cNvSpPr>
            <a:spLocks noGrp="1"/>
          </p:cNvSpPr>
          <p:nvPr>
            <p:ph type="title"/>
          </p:nvPr>
        </p:nvSpPr>
        <p:spPr>
          <a:xfrm>
            <a:off x="3604684" y="274638"/>
            <a:ext cx="8422216" cy="806450"/>
          </a:xfrm>
        </p:spPr>
        <p:txBody>
          <a:bodyPr/>
          <a:lstStyle/>
          <a:p>
            <a:r>
              <a:rPr lang="en-US" dirty="0"/>
              <a:t>Cont. Standards of Conduct</a:t>
            </a:r>
          </a:p>
        </p:txBody>
      </p:sp>
      <p:sp>
        <p:nvSpPr>
          <p:cNvPr id="3" name="Content Placeholder 2">
            <a:extLst>
              <a:ext uri="{FF2B5EF4-FFF2-40B4-BE49-F238E27FC236}">
                <a16:creationId xmlns:a16="http://schemas.microsoft.com/office/drawing/2014/main" id="{00EE8208-421C-4E37-A5A9-450B831D3B9B}"/>
              </a:ext>
            </a:extLst>
          </p:cNvPr>
          <p:cNvSpPr>
            <a:spLocks noGrp="1"/>
          </p:cNvSpPr>
          <p:nvPr>
            <p:ph idx="1"/>
          </p:nvPr>
        </p:nvSpPr>
        <p:spPr>
          <a:xfrm>
            <a:off x="616983" y="1282699"/>
            <a:ext cx="11334878" cy="4789967"/>
          </a:xfrm>
        </p:spPr>
        <p:txBody>
          <a:bodyPr/>
          <a:lstStyle/>
          <a:p>
            <a:r>
              <a:rPr lang="en-US" dirty="0"/>
              <a:t>By law, professionals may </a:t>
            </a:r>
            <a:r>
              <a:rPr lang="en-US" b="1" i="1" u="sng" dirty="0"/>
              <a:t>not delegate</a:t>
            </a:r>
            <a:r>
              <a:rPr lang="en-US" dirty="0"/>
              <a:t> the duty to report to another person or entity or rely on another person or entity to make the report</a:t>
            </a:r>
          </a:p>
          <a:p>
            <a:r>
              <a:rPr lang="en-US" dirty="0"/>
              <a:t> You </a:t>
            </a:r>
            <a:r>
              <a:rPr lang="en-US" b="1" i="1" dirty="0"/>
              <a:t>are protected </a:t>
            </a:r>
            <a:r>
              <a:rPr lang="en-US" dirty="0"/>
              <a:t>by law from liability when you make a report or provide information in </a:t>
            </a:r>
            <a:r>
              <a:rPr lang="en-US" b="1" i="1" dirty="0"/>
              <a:t>good faith </a:t>
            </a:r>
            <a:r>
              <a:rPr lang="en-US" dirty="0"/>
              <a:t>during a CPS investigation. (Texas Family Code, Section 261.106)</a:t>
            </a:r>
          </a:p>
          <a:p>
            <a:r>
              <a:rPr lang="en-US" dirty="0"/>
              <a:t> you are </a:t>
            </a:r>
            <a:r>
              <a:rPr lang="en-US" b="1" i="1" dirty="0"/>
              <a:t>not protected</a:t>
            </a:r>
            <a:r>
              <a:rPr lang="en-US" dirty="0"/>
              <a:t> from civil or criminal liability if you report your own abuse or neglect of a child or intentionally file a false report against someone else. (Texas Family Code, Section 261.106). </a:t>
            </a:r>
          </a:p>
          <a:p>
            <a:endParaRPr lang="en-US" dirty="0"/>
          </a:p>
        </p:txBody>
      </p:sp>
    </p:spTree>
    <p:extLst>
      <p:ext uri="{BB962C8B-B14F-4D97-AF65-F5344CB8AC3E}">
        <p14:creationId xmlns:p14="http://schemas.microsoft.com/office/powerpoint/2010/main" val="1557592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24B98-2774-4CB8-B3AA-0C540625939C}"/>
              </a:ext>
            </a:extLst>
          </p:cNvPr>
          <p:cNvSpPr>
            <a:spLocks noGrp="1"/>
          </p:cNvSpPr>
          <p:nvPr>
            <p:ph type="title"/>
          </p:nvPr>
        </p:nvSpPr>
        <p:spPr>
          <a:xfrm>
            <a:off x="309034" y="0"/>
            <a:ext cx="8422216" cy="619125"/>
          </a:xfrm>
        </p:spPr>
        <p:txBody>
          <a:bodyPr/>
          <a:lstStyle/>
          <a:p>
            <a:r>
              <a:rPr lang="en-US" dirty="0"/>
              <a:t>Cont. Standards of Conduct</a:t>
            </a:r>
          </a:p>
        </p:txBody>
      </p:sp>
      <p:sp>
        <p:nvSpPr>
          <p:cNvPr id="3" name="Content Placeholder 2">
            <a:extLst>
              <a:ext uri="{FF2B5EF4-FFF2-40B4-BE49-F238E27FC236}">
                <a16:creationId xmlns:a16="http://schemas.microsoft.com/office/drawing/2014/main" id="{6F242001-FAC9-43FE-A908-06F618E66332}"/>
              </a:ext>
            </a:extLst>
          </p:cNvPr>
          <p:cNvSpPr>
            <a:spLocks noGrp="1"/>
          </p:cNvSpPr>
          <p:nvPr>
            <p:ph idx="1"/>
          </p:nvPr>
        </p:nvSpPr>
        <p:spPr>
          <a:xfrm>
            <a:off x="3558648" y="857251"/>
            <a:ext cx="8434916" cy="5605462"/>
          </a:xfrm>
        </p:spPr>
        <p:txBody>
          <a:bodyPr/>
          <a:lstStyle/>
          <a:p>
            <a:r>
              <a:rPr lang="en-US" dirty="0"/>
              <a:t>Failure to Report suspected child maltreatment (abuse and neglect)</a:t>
            </a:r>
          </a:p>
          <a:p>
            <a:pPr lvl="1"/>
            <a:r>
              <a:rPr lang="en-US" dirty="0"/>
              <a:t>Criminal offense (Texas Family Code, Section 261.106)</a:t>
            </a:r>
          </a:p>
          <a:p>
            <a:pPr lvl="1"/>
            <a:r>
              <a:rPr lang="en-US" dirty="0"/>
              <a:t>Punishable by either a fine or imprisonment or both</a:t>
            </a:r>
          </a:p>
          <a:p>
            <a:r>
              <a:rPr lang="en-US" dirty="0"/>
              <a:t>Child makes an outcry of child maltreatment</a:t>
            </a:r>
          </a:p>
          <a:p>
            <a:pPr lvl="1"/>
            <a:r>
              <a:rPr lang="en-US" dirty="0"/>
              <a:t>Do not have child repeat it others</a:t>
            </a:r>
          </a:p>
          <a:p>
            <a:r>
              <a:rPr lang="en-US" dirty="0"/>
              <a:t>Child has visible bruises or physical trauma to his/her body</a:t>
            </a:r>
          </a:p>
          <a:p>
            <a:pPr lvl="1"/>
            <a:r>
              <a:rPr lang="en-US" dirty="0"/>
              <a:t>DO NOT show others</a:t>
            </a:r>
          </a:p>
          <a:p>
            <a:r>
              <a:rPr lang="en-US" dirty="0"/>
              <a:t> Having the child repeat or displaying the bruises/physical trauma can further stress and humiliate the child. </a:t>
            </a:r>
          </a:p>
          <a:p>
            <a:r>
              <a:rPr lang="en-US" dirty="0"/>
              <a:t> Do not try to investigate, do not take photos or video of the child and do not confront the suspected abuser. </a:t>
            </a:r>
          </a:p>
        </p:txBody>
      </p:sp>
    </p:spTree>
    <p:extLst>
      <p:ext uri="{BB962C8B-B14F-4D97-AF65-F5344CB8AC3E}">
        <p14:creationId xmlns:p14="http://schemas.microsoft.com/office/powerpoint/2010/main" val="4206903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1926337" y="274639"/>
            <a:ext cx="8617839" cy="904167"/>
          </a:xfrm>
        </p:spPr>
        <p:txBody>
          <a:bodyPr/>
          <a:lstStyle/>
          <a:p>
            <a:r>
              <a:rPr lang="en-US" sz="2800" dirty="0"/>
              <a:t>UNDERSTANDING INJURIES</a:t>
            </a:r>
          </a:p>
        </p:txBody>
      </p:sp>
      <p:sp>
        <p:nvSpPr>
          <p:cNvPr id="92163" name="Rectangle 3"/>
          <p:cNvSpPr>
            <a:spLocks noGrp="1" noChangeArrowheads="1"/>
          </p:cNvSpPr>
          <p:nvPr>
            <p:ph type="body" idx="1"/>
          </p:nvPr>
        </p:nvSpPr>
        <p:spPr>
          <a:xfrm>
            <a:off x="2714625" y="1465244"/>
            <a:ext cx="7763450" cy="4782105"/>
          </a:xfrm>
        </p:spPr>
        <p:txBody>
          <a:bodyPr/>
          <a:lstStyle/>
          <a:p>
            <a:pPr marL="0" indent="0" fontAlgn="auto">
              <a:spcAft>
                <a:spcPts val="0"/>
              </a:spcAft>
              <a:buNone/>
              <a:defRPr/>
            </a:pPr>
            <a:r>
              <a:rPr lang="en-US" b="1" dirty="0"/>
              <a:t>Injuries occur as a result of unsafe conditions the following factors may influence the risk of injury</a:t>
            </a:r>
            <a:r>
              <a:rPr lang="en-US" dirty="0"/>
              <a:t>:</a:t>
            </a:r>
          </a:p>
          <a:p>
            <a:pPr marL="0" indent="0" fontAlgn="auto">
              <a:spcAft>
                <a:spcPts val="0"/>
              </a:spcAft>
              <a:defRPr/>
            </a:pPr>
            <a:r>
              <a:rPr lang="en-US" dirty="0"/>
              <a:t>Environment;</a:t>
            </a:r>
          </a:p>
          <a:p>
            <a:pPr marL="0" indent="0" fontAlgn="auto">
              <a:spcAft>
                <a:spcPts val="0"/>
              </a:spcAft>
              <a:defRPr/>
            </a:pPr>
            <a:r>
              <a:rPr lang="en-US" dirty="0"/>
              <a:t>Participation in activities not developmentally appropriate; </a:t>
            </a:r>
          </a:p>
          <a:p>
            <a:pPr marL="0" indent="0" fontAlgn="auto">
              <a:spcAft>
                <a:spcPts val="0"/>
              </a:spcAft>
              <a:defRPr/>
            </a:pPr>
            <a:r>
              <a:rPr lang="en-US" dirty="0"/>
              <a:t>Lack of adult supervision; </a:t>
            </a:r>
          </a:p>
          <a:p>
            <a:pPr marL="0" indent="0" fontAlgn="auto">
              <a:spcAft>
                <a:spcPts val="0"/>
              </a:spcAft>
              <a:defRPr/>
            </a:pPr>
            <a:r>
              <a:rPr lang="en-US" dirty="0"/>
              <a:t>Age &amp; sex of children; </a:t>
            </a:r>
          </a:p>
          <a:p>
            <a:pPr marL="0" indent="0" fontAlgn="auto">
              <a:spcAft>
                <a:spcPts val="0"/>
              </a:spcAft>
              <a:defRPr/>
            </a:pPr>
            <a:r>
              <a:rPr lang="en-US" dirty="0"/>
              <a:t>Child- Staff ratio;</a:t>
            </a:r>
          </a:p>
          <a:p>
            <a:pPr marL="0" indent="0" fontAlgn="auto">
              <a:spcAft>
                <a:spcPts val="0"/>
              </a:spcAft>
              <a:defRPr/>
            </a:pPr>
            <a:r>
              <a:rPr lang="en-US" dirty="0"/>
              <a:t>Field trips; </a:t>
            </a:r>
          </a:p>
          <a:p>
            <a:pPr marL="0" indent="0" fontAlgn="auto">
              <a:spcAft>
                <a:spcPts val="0"/>
              </a:spcAft>
              <a:defRPr/>
            </a:pPr>
            <a:r>
              <a:rPr lang="en-US" dirty="0"/>
              <a:t>Playground equipment; and</a:t>
            </a:r>
          </a:p>
          <a:p>
            <a:pPr marL="0" indent="0" fontAlgn="auto">
              <a:spcAft>
                <a:spcPts val="0"/>
              </a:spcAft>
              <a:defRPr/>
            </a:pPr>
            <a:r>
              <a:rPr lang="en-US" dirty="0"/>
              <a:t>Supervision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7233" y="274638"/>
            <a:ext cx="8306943" cy="1143000"/>
          </a:xfrm>
        </p:spPr>
        <p:txBody>
          <a:bodyPr/>
          <a:lstStyle/>
          <a:p>
            <a:r>
              <a:rPr lang="en-US" b="1" dirty="0"/>
              <a:t>EHS-UTRGV and Active Supervision </a:t>
            </a:r>
            <a:br>
              <a:rPr lang="en-US" dirty="0"/>
            </a:br>
            <a:endParaRPr lang="en-US" dirty="0"/>
          </a:p>
        </p:txBody>
      </p:sp>
      <p:sp>
        <p:nvSpPr>
          <p:cNvPr id="3" name="Content Placeholder 2"/>
          <p:cNvSpPr>
            <a:spLocks noGrp="1"/>
          </p:cNvSpPr>
          <p:nvPr>
            <p:ph idx="1"/>
          </p:nvPr>
        </p:nvSpPr>
        <p:spPr>
          <a:xfrm>
            <a:off x="1743457" y="1600201"/>
            <a:ext cx="8800719" cy="4525963"/>
          </a:xfrm>
        </p:spPr>
        <p:txBody>
          <a:bodyPr/>
          <a:lstStyle/>
          <a:p>
            <a:pPr>
              <a:buNone/>
            </a:pPr>
            <a:r>
              <a:rPr lang="en-US" dirty="0"/>
              <a:t>	EHS- UTRGV believes that by creating a safe learning environment and using Active supervision strategies; Children will feel safe and enable them to learn and develop to their full potential. </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TM_Text"/>
</p:tagLst>
</file>

<file path=ppt/theme/theme1.xml><?xml version="1.0" encoding="utf-8"?>
<a:theme xmlns:a="http://schemas.openxmlformats.org/drawingml/2006/main" name="med_0926_slide">
  <a:themeElements>
    <a:clrScheme name="Default Design 2">
      <a:dk1>
        <a:srgbClr val="000000"/>
      </a:dk1>
      <a:lt1>
        <a:srgbClr val="FFCC99"/>
      </a:lt1>
      <a:dk2>
        <a:srgbClr val="000000"/>
      </a:dk2>
      <a:lt2>
        <a:srgbClr val="CCCCCC"/>
      </a:lt2>
      <a:accent1>
        <a:srgbClr val="8C3823"/>
      </a:accent1>
      <a:accent2>
        <a:srgbClr val="6E4D00"/>
      </a:accent2>
      <a:accent3>
        <a:srgbClr val="FFE2CA"/>
      </a:accent3>
      <a:accent4>
        <a:srgbClr val="000000"/>
      </a:accent4>
      <a:accent5>
        <a:srgbClr val="C5AEAC"/>
      </a:accent5>
      <a:accent6>
        <a:srgbClr val="634500"/>
      </a:accent6>
      <a:hlink>
        <a:srgbClr val="803100"/>
      </a:hlink>
      <a:folHlink>
        <a:srgbClr val="80003E"/>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CC99"/>
        </a:lt1>
        <a:dk2>
          <a:srgbClr val="000000"/>
        </a:dk2>
        <a:lt2>
          <a:srgbClr val="CCCCCC"/>
        </a:lt2>
        <a:accent1>
          <a:srgbClr val="8C541C"/>
        </a:accent1>
        <a:accent2>
          <a:srgbClr val="804000"/>
        </a:accent2>
        <a:accent3>
          <a:srgbClr val="FFE2CA"/>
        </a:accent3>
        <a:accent4>
          <a:srgbClr val="000000"/>
        </a:accent4>
        <a:accent5>
          <a:srgbClr val="C5B3AB"/>
        </a:accent5>
        <a:accent6>
          <a:srgbClr val="733900"/>
        </a:accent6>
        <a:hlink>
          <a:srgbClr val="733511"/>
        </a:hlink>
        <a:folHlink>
          <a:srgbClr val="6B29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CC99"/>
        </a:lt1>
        <a:dk2>
          <a:srgbClr val="000000"/>
        </a:dk2>
        <a:lt2>
          <a:srgbClr val="CCCCCC"/>
        </a:lt2>
        <a:accent1>
          <a:srgbClr val="8C3823"/>
        </a:accent1>
        <a:accent2>
          <a:srgbClr val="6E4D00"/>
        </a:accent2>
        <a:accent3>
          <a:srgbClr val="FFE2CA"/>
        </a:accent3>
        <a:accent4>
          <a:srgbClr val="000000"/>
        </a:accent4>
        <a:accent5>
          <a:srgbClr val="C5AEAC"/>
        </a:accent5>
        <a:accent6>
          <a:srgbClr val="634500"/>
        </a:accent6>
        <a:hlink>
          <a:srgbClr val="803100"/>
        </a:hlink>
        <a:folHlink>
          <a:srgbClr val="80003E"/>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CC99"/>
        </a:lt1>
        <a:dk2>
          <a:srgbClr val="000000"/>
        </a:dk2>
        <a:lt2>
          <a:srgbClr val="CCCCCC"/>
        </a:lt2>
        <a:accent1>
          <a:srgbClr val="146644"/>
        </a:accent1>
        <a:accent2>
          <a:srgbClr val="804000"/>
        </a:accent2>
        <a:accent3>
          <a:srgbClr val="FFE2CA"/>
        </a:accent3>
        <a:accent4>
          <a:srgbClr val="000000"/>
        </a:accent4>
        <a:accent5>
          <a:srgbClr val="AAB8B0"/>
        </a:accent5>
        <a:accent6>
          <a:srgbClr val="733900"/>
        </a:accent6>
        <a:hlink>
          <a:srgbClr val="2F4C1F"/>
        </a:hlink>
        <a:folHlink>
          <a:srgbClr val="313559"/>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CC99"/>
        </a:lt1>
        <a:dk2>
          <a:srgbClr val="000000"/>
        </a:dk2>
        <a:lt2>
          <a:srgbClr val="CCCCCC"/>
        </a:lt2>
        <a:accent1>
          <a:srgbClr val="2C516E"/>
        </a:accent1>
        <a:accent2>
          <a:srgbClr val="5F661F"/>
        </a:accent2>
        <a:accent3>
          <a:srgbClr val="FFE2CA"/>
        </a:accent3>
        <a:accent4>
          <a:srgbClr val="000000"/>
        </a:accent4>
        <a:accent5>
          <a:srgbClr val="ACB3BA"/>
        </a:accent5>
        <a:accent6>
          <a:srgbClr val="555C1B"/>
        </a:accent6>
        <a:hlink>
          <a:srgbClr val="593156"/>
        </a:hlink>
        <a:folHlink>
          <a:srgbClr val="8031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CCCCCC"/>
        </a:lt2>
        <a:accent1>
          <a:srgbClr val="8C541C"/>
        </a:accent1>
        <a:accent2>
          <a:srgbClr val="804000"/>
        </a:accent2>
        <a:accent3>
          <a:srgbClr val="FFFFFF"/>
        </a:accent3>
        <a:accent4>
          <a:srgbClr val="000000"/>
        </a:accent4>
        <a:accent5>
          <a:srgbClr val="C5B3AB"/>
        </a:accent5>
        <a:accent6>
          <a:srgbClr val="733900"/>
        </a:accent6>
        <a:hlink>
          <a:srgbClr val="733511"/>
        </a:hlink>
        <a:folHlink>
          <a:srgbClr val="6B290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CCCCCC"/>
        </a:lt2>
        <a:accent1>
          <a:srgbClr val="8C3823"/>
        </a:accent1>
        <a:accent2>
          <a:srgbClr val="6E4D00"/>
        </a:accent2>
        <a:accent3>
          <a:srgbClr val="FFFFFF"/>
        </a:accent3>
        <a:accent4>
          <a:srgbClr val="000000"/>
        </a:accent4>
        <a:accent5>
          <a:srgbClr val="C5AEAC"/>
        </a:accent5>
        <a:accent6>
          <a:srgbClr val="634500"/>
        </a:accent6>
        <a:hlink>
          <a:srgbClr val="803100"/>
        </a:hlink>
        <a:folHlink>
          <a:srgbClr val="80003E"/>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CCCCCC"/>
        </a:lt2>
        <a:accent1>
          <a:srgbClr val="146644"/>
        </a:accent1>
        <a:accent2>
          <a:srgbClr val="804000"/>
        </a:accent2>
        <a:accent3>
          <a:srgbClr val="FFFFFF"/>
        </a:accent3>
        <a:accent4>
          <a:srgbClr val="000000"/>
        </a:accent4>
        <a:accent5>
          <a:srgbClr val="AAB8B0"/>
        </a:accent5>
        <a:accent6>
          <a:srgbClr val="733900"/>
        </a:accent6>
        <a:hlink>
          <a:srgbClr val="2F4C1F"/>
        </a:hlink>
        <a:folHlink>
          <a:srgbClr val="313559"/>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CCCCCC"/>
        </a:lt2>
        <a:accent1>
          <a:srgbClr val="2C516E"/>
        </a:accent1>
        <a:accent2>
          <a:srgbClr val="5F661F"/>
        </a:accent2>
        <a:accent3>
          <a:srgbClr val="FFFFFF"/>
        </a:accent3>
        <a:accent4>
          <a:srgbClr val="000000"/>
        </a:accent4>
        <a:accent5>
          <a:srgbClr val="ACB3BA"/>
        </a:accent5>
        <a:accent6>
          <a:srgbClr val="555C1B"/>
        </a:accent6>
        <a:hlink>
          <a:srgbClr val="593156"/>
        </a:hlink>
        <a:folHlink>
          <a:srgbClr val="8031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1860</Words>
  <Application>Microsoft Office PowerPoint</Application>
  <PresentationFormat>Widescreen</PresentationFormat>
  <Paragraphs>137</Paragraphs>
  <Slides>21</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med_0926_slide</vt:lpstr>
      <vt:lpstr>Keeping Children Safe: Injury Prevention in Early Childcare Settings </vt:lpstr>
      <vt:lpstr>Early Head Start Standards Code of Conduct </vt:lpstr>
      <vt:lpstr>Early Head Start Standards Code of Conduct</vt:lpstr>
      <vt:lpstr>Cont. Standards of Conduct</vt:lpstr>
      <vt:lpstr>Cont. Standards of Conduct</vt:lpstr>
      <vt:lpstr>Cont. Standards of Conduct</vt:lpstr>
      <vt:lpstr>Cont. Standards of Conduct</vt:lpstr>
      <vt:lpstr>UNDERSTANDING INJURIES</vt:lpstr>
      <vt:lpstr>EHS-UTRGV and Active Supervision  </vt:lpstr>
      <vt:lpstr>PREVENTING CHILDHOOD INJURIES </vt:lpstr>
      <vt:lpstr>                    Understanding the Causes of Injuries from a Scientific Perspective</vt:lpstr>
      <vt:lpstr>Active Supervision</vt:lpstr>
      <vt:lpstr>Cont. Active Supervision</vt:lpstr>
      <vt:lpstr>1302.47(b)(5)(i-v) Safety Practices </vt:lpstr>
      <vt:lpstr>Active Supervision Strategies: </vt:lpstr>
      <vt:lpstr>Active Supervision </vt:lpstr>
      <vt:lpstr>Active Supervision</vt:lpstr>
      <vt:lpstr>Active Supervision </vt:lpstr>
      <vt:lpstr>Active Supervision</vt:lpstr>
      <vt:lpstr>Active Supervision</vt:lpstr>
      <vt:lpstr>Active Supervision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Keeping Children Safe: Injury Prevention in Early Childcare Settings</dc:title>
  <dc:creator>Lino Zamora</dc:creator>
  <cp:lastModifiedBy>Lino Zamora</cp:lastModifiedBy>
  <cp:revision>7</cp:revision>
  <dcterms:created xsi:type="dcterms:W3CDTF">2020-08-20T19:18:20Z</dcterms:created>
  <dcterms:modified xsi:type="dcterms:W3CDTF">2021-01-22T16:27:40Z</dcterms:modified>
</cp:coreProperties>
</file>